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84" r:id="rId2"/>
  </p:sldMasterIdLst>
  <p:notesMasterIdLst>
    <p:notesMasterId r:id="rId24"/>
  </p:notesMasterIdLst>
  <p:handoutMasterIdLst>
    <p:handoutMasterId r:id="rId25"/>
  </p:handoutMasterIdLst>
  <p:sldIdLst>
    <p:sldId id="392" r:id="rId3"/>
    <p:sldId id="405" r:id="rId4"/>
    <p:sldId id="406" r:id="rId5"/>
    <p:sldId id="407" r:id="rId6"/>
    <p:sldId id="408" r:id="rId7"/>
    <p:sldId id="418" r:id="rId8"/>
    <p:sldId id="419" r:id="rId9"/>
    <p:sldId id="409" r:id="rId10"/>
    <p:sldId id="411" r:id="rId11"/>
    <p:sldId id="417" r:id="rId12"/>
    <p:sldId id="421" r:id="rId13"/>
    <p:sldId id="422" r:id="rId14"/>
    <p:sldId id="423" r:id="rId15"/>
    <p:sldId id="420" r:id="rId16"/>
    <p:sldId id="412" r:id="rId17"/>
    <p:sldId id="424" r:id="rId18"/>
    <p:sldId id="413" r:id="rId19"/>
    <p:sldId id="416" r:id="rId20"/>
    <p:sldId id="402" r:id="rId21"/>
    <p:sldId id="403" r:id="rId22"/>
    <p:sldId id="404" r:id="rId23"/>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36" autoAdjust="0"/>
    <p:restoredTop sz="85996" autoAdjust="0"/>
  </p:normalViewPr>
  <p:slideViewPr>
    <p:cSldViewPr>
      <p:cViewPr>
        <p:scale>
          <a:sx n="70" d="100"/>
          <a:sy n="70" d="100"/>
        </p:scale>
        <p:origin x="-2940" y="-11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602" y="-84"/>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7206"/>
          </a:xfrm>
          <a:prstGeom prst="rect">
            <a:avLst/>
          </a:prstGeom>
        </p:spPr>
        <p:txBody>
          <a:bodyPr vert="horz" lIns="96796" tIns="48399" rIns="96796" bIns="48399" rtlCol="0"/>
          <a:lstStyle>
            <a:lvl1pPr algn="l">
              <a:defRPr sz="1300"/>
            </a:lvl1pPr>
          </a:lstStyle>
          <a:p>
            <a:endParaRPr lang="en-US" dirty="0"/>
          </a:p>
        </p:txBody>
      </p:sp>
      <p:sp>
        <p:nvSpPr>
          <p:cNvPr id="3" name="Date Placeholder 2"/>
          <p:cNvSpPr>
            <a:spLocks noGrp="1"/>
          </p:cNvSpPr>
          <p:nvPr>
            <p:ph type="dt" sz="quarter" idx="1"/>
          </p:nvPr>
        </p:nvSpPr>
        <p:spPr>
          <a:xfrm>
            <a:off x="3854939" y="0"/>
            <a:ext cx="2949099" cy="497206"/>
          </a:xfrm>
          <a:prstGeom prst="rect">
            <a:avLst/>
          </a:prstGeom>
        </p:spPr>
        <p:txBody>
          <a:bodyPr vert="horz" lIns="96796" tIns="48399" rIns="96796" bIns="48399" rtlCol="0"/>
          <a:lstStyle>
            <a:lvl1pPr algn="r">
              <a:defRPr sz="1300"/>
            </a:lvl1pPr>
          </a:lstStyle>
          <a:p>
            <a:fld id="{D838D878-6E12-44FD-8345-5FC4541B32D3}" type="datetimeFigureOut">
              <a:rPr lang="en-US" smtClean="0"/>
              <a:pPr/>
              <a:t>05-Jun-2014</a:t>
            </a:fld>
            <a:endParaRPr lang="en-US" dirty="0"/>
          </a:p>
        </p:txBody>
      </p:sp>
      <p:sp>
        <p:nvSpPr>
          <p:cNvPr id="4" name="Footer Placeholder 3"/>
          <p:cNvSpPr>
            <a:spLocks noGrp="1"/>
          </p:cNvSpPr>
          <p:nvPr>
            <p:ph type="ftr" sz="quarter" idx="2"/>
          </p:nvPr>
        </p:nvSpPr>
        <p:spPr>
          <a:xfrm>
            <a:off x="1" y="9445171"/>
            <a:ext cx="2949099" cy="497206"/>
          </a:xfrm>
          <a:prstGeom prst="rect">
            <a:avLst/>
          </a:prstGeom>
        </p:spPr>
        <p:txBody>
          <a:bodyPr vert="horz" lIns="96796" tIns="48399" rIns="96796" bIns="4839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54939" y="9445171"/>
            <a:ext cx="2949099" cy="497206"/>
          </a:xfrm>
          <a:prstGeom prst="rect">
            <a:avLst/>
          </a:prstGeom>
        </p:spPr>
        <p:txBody>
          <a:bodyPr vert="horz" lIns="96796" tIns="48399" rIns="96796" bIns="48399"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417826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7206"/>
          </a:xfrm>
          <a:prstGeom prst="rect">
            <a:avLst/>
          </a:prstGeom>
        </p:spPr>
        <p:txBody>
          <a:bodyPr vert="horz" lIns="96796" tIns="48399" rIns="96796" bIns="48399" rtlCol="0"/>
          <a:lstStyle>
            <a:lvl1pPr algn="l">
              <a:defRPr sz="1300"/>
            </a:lvl1pPr>
          </a:lstStyle>
          <a:p>
            <a:endParaRPr lang="en-GB" dirty="0"/>
          </a:p>
        </p:txBody>
      </p:sp>
      <p:sp>
        <p:nvSpPr>
          <p:cNvPr id="3" name="Date Placeholder 2"/>
          <p:cNvSpPr>
            <a:spLocks noGrp="1"/>
          </p:cNvSpPr>
          <p:nvPr>
            <p:ph type="dt" idx="1"/>
          </p:nvPr>
        </p:nvSpPr>
        <p:spPr>
          <a:xfrm>
            <a:off x="3854939" y="0"/>
            <a:ext cx="2949099" cy="497206"/>
          </a:xfrm>
          <a:prstGeom prst="rect">
            <a:avLst/>
          </a:prstGeom>
        </p:spPr>
        <p:txBody>
          <a:bodyPr vert="horz" lIns="96796" tIns="48399" rIns="96796" bIns="48399" rtlCol="0"/>
          <a:lstStyle>
            <a:lvl1pPr algn="r">
              <a:defRPr sz="1300"/>
            </a:lvl1pPr>
          </a:lstStyle>
          <a:p>
            <a:fld id="{807B29FB-3156-4388-9398-4B5153FBF155}" type="datetimeFigureOut">
              <a:rPr lang="en-GB" smtClean="0"/>
              <a:pPr/>
              <a:t>05/06/2014</a:t>
            </a:fld>
            <a:endParaRPr lang="en-GB" dirty="0"/>
          </a:p>
        </p:txBody>
      </p:sp>
      <p:sp>
        <p:nvSpPr>
          <p:cNvPr id="4" name="Slide Image Placeholder 3"/>
          <p:cNvSpPr>
            <a:spLocks noGrp="1" noRot="1" noChangeAspect="1"/>
          </p:cNvSpPr>
          <p:nvPr>
            <p:ph type="sldImg" idx="2"/>
          </p:nvPr>
        </p:nvSpPr>
        <p:spPr>
          <a:xfrm>
            <a:off x="915988" y="746125"/>
            <a:ext cx="4973637" cy="3730625"/>
          </a:xfrm>
          <a:prstGeom prst="rect">
            <a:avLst/>
          </a:prstGeom>
          <a:noFill/>
          <a:ln w="12700">
            <a:solidFill>
              <a:prstClr val="black"/>
            </a:solidFill>
          </a:ln>
        </p:spPr>
        <p:txBody>
          <a:bodyPr vert="horz" lIns="96796" tIns="48399" rIns="96796" bIns="48399" rtlCol="0" anchor="ctr"/>
          <a:lstStyle/>
          <a:p>
            <a:endParaRPr lang="en-GB" dirty="0"/>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6796" tIns="48399" rIns="96796" bIns="483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5171"/>
            <a:ext cx="2949099" cy="497206"/>
          </a:xfrm>
          <a:prstGeom prst="rect">
            <a:avLst/>
          </a:prstGeom>
        </p:spPr>
        <p:txBody>
          <a:bodyPr vert="horz" lIns="96796" tIns="48399" rIns="96796" bIns="483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4939" y="9445171"/>
            <a:ext cx="2949099" cy="497206"/>
          </a:xfrm>
          <a:prstGeom prst="rect">
            <a:avLst/>
          </a:prstGeom>
        </p:spPr>
        <p:txBody>
          <a:bodyPr vert="horz" lIns="96796" tIns="48399" rIns="96796" bIns="48399"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369892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21</a:t>
            </a:fld>
            <a:endParaRPr lang="en-GB" dirty="0"/>
          </a:p>
        </p:txBody>
      </p:sp>
    </p:spTree>
    <p:extLst>
      <p:ext uri="{BB962C8B-B14F-4D97-AF65-F5344CB8AC3E}">
        <p14:creationId xmlns:p14="http://schemas.microsoft.com/office/powerpoint/2010/main" val="29093872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05-Jun-2014</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47891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972237"/>
      </p:ext>
    </p:extLst>
  </p:cSld>
  <p:clrMapOvr>
    <a:masterClrMapping/>
  </p:clrMapOvr>
  <p:transition spd="slow">
    <p:cove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78316190"/>
      </p:ext>
    </p:extLst>
  </p:cSld>
  <p:clrMapOvr>
    <a:masterClrMapping/>
  </p:clrMapOvr>
  <p:transition spd="slow">
    <p:cove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304800"/>
            <a:ext cx="8388350" cy="9525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55650" y="1447800"/>
            <a:ext cx="8388350" cy="5162550"/>
          </a:xfrm>
        </p:spPr>
        <p:txBody>
          <a:bodyPr/>
          <a:lstStyle/>
          <a:p>
            <a:pPr lvl="0"/>
            <a:endParaRPr lang="en-GB" noProof="0"/>
          </a:p>
        </p:txBody>
      </p:sp>
    </p:spTree>
    <p:extLst>
      <p:ext uri="{BB962C8B-B14F-4D97-AF65-F5344CB8AC3E}">
        <p14:creationId xmlns:p14="http://schemas.microsoft.com/office/powerpoint/2010/main" val="1776257379"/>
      </p:ext>
    </p:extLst>
  </p:cSld>
  <p:clrMapOvr>
    <a:masterClrMapping/>
  </p:clrMapOvr>
  <p:transition spd="slow">
    <p:cove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304800"/>
            <a:ext cx="8388350" cy="630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8604061"/>
      </p:ext>
    </p:extLst>
  </p:cSld>
  <p:clrMapOvr>
    <a:masterClrMapping/>
  </p:clrMapOvr>
  <p:transition spd="slow">
    <p:cover/>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0">
          <a:gsLst>
            <a:gs pos="0">
              <a:srgbClr val="800000"/>
            </a:gs>
            <a:gs pos="68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5" name="Text Box 5"/>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35538814-9AC8-4F32-BB5E-D064F0E04D92}"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6" name="Picture 6"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8" name="Rectangle 8"/>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9" name="Text Box 9"/>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C36B2A8D-B23F-45C1-BD0E-36F8D8F1F910}"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10" name="Picture 10"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1"/>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2606082" name="Rectangle 2"/>
          <p:cNvSpPr>
            <a:spLocks noGrp="1" noChangeArrowheads="1"/>
          </p:cNvSpPr>
          <p:nvPr>
            <p:ph type="ctrTitle"/>
          </p:nvPr>
        </p:nvSpPr>
        <p:spPr>
          <a:xfrm>
            <a:off x="755650" y="2209800"/>
            <a:ext cx="8388350" cy="1143000"/>
          </a:xfrm>
        </p:spPr>
        <p:txBody>
          <a:bodyPr/>
          <a:lstStyle>
            <a:lvl1pPr>
              <a:defRPr/>
            </a:lvl1pPr>
          </a:lstStyle>
          <a:p>
            <a:r>
              <a:rPr lang="en-GB"/>
              <a:t>Click to edit Master title style</a:t>
            </a:r>
          </a:p>
        </p:txBody>
      </p:sp>
      <p:sp>
        <p:nvSpPr>
          <p:cNvPr id="2606083" name="Rectangle 3"/>
          <p:cNvSpPr>
            <a:spLocks noGrp="1" noChangeArrowheads="1"/>
          </p:cNvSpPr>
          <p:nvPr>
            <p:ph type="subTitle" idx="1"/>
          </p:nvPr>
        </p:nvSpPr>
        <p:spPr>
          <a:xfrm>
            <a:off x="755650" y="3886200"/>
            <a:ext cx="8388350" cy="1752600"/>
          </a:xfrm>
        </p:spPr>
        <p:txBody>
          <a:bodyPr/>
          <a:lstStyle>
            <a:lvl1pPr marL="0" indent="0" algn="ctr">
              <a:buFont typeface="Monotype Sorts" pitchFamily="2" charset="2"/>
              <a:buNone/>
              <a:defRPr/>
            </a:lvl1pPr>
          </a:lstStyle>
          <a:p>
            <a:r>
              <a:rPr lang="en-GB"/>
              <a:t>Click to edit Master subtitle style</a:t>
            </a:r>
          </a:p>
        </p:txBody>
      </p:sp>
    </p:spTree>
    <p:extLst>
      <p:ext uri="{BB962C8B-B14F-4D97-AF65-F5344CB8AC3E}">
        <p14:creationId xmlns:p14="http://schemas.microsoft.com/office/powerpoint/2010/main" val="11557652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05-Jun-2014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05-Jun-2014</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2E90E05-66BE-4A01-8A52-1A5157DF30F6}" type="datetimeFigureOut">
              <a:rPr lang="en-US" smtClean="0"/>
              <a:pPr/>
              <a:t>05-Jun-2014</a:t>
            </a:fld>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BC2A2AB-5186-41F9-8C03-14D1F3D42EE9}" type="slidenum">
              <a:rPr lang="en-US" smtClean="0"/>
              <a:pPr/>
              <a:t>‹#›</a:t>
            </a:fld>
            <a:endParaRPr lang="en-US"/>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346925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821589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4_Title and Content">
    <p:bg>
      <p:bgPr>
        <a:gradFill rotWithShape="0">
          <a:gsLst>
            <a:gs pos="0">
              <a:srgbClr val="660066"/>
            </a:gs>
            <a:gs pos="33000">
              <a:srgbClr val="660066"/>
            </a:gs>
            <a:gs pos="70000">
              <a:srgbClr val="993366"/>
            </a:gs>
            <a:gs pos="100000">
              <a:srgbClr val="660066"/>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130B0D6D-9B8A-47BC-BF88-ADCF68A72A6E}" type="slidenum">
              <a:rPr lang="en-GB" sz="40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D4038602-1D87-41DB-A061-E0E3EBE9E81B}" type="slidenum">
              <a:rPr lang="en-GB" sz="24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31</a:t>
            </a:r>
            <a:r>
              <a:rPr lang="en-GB" sz="1900" baseline="30000" smtClean="0">
                <a:solidFill>
                  <a:srgbClr val="BDBDBD"/>
                </a:solidFill>
                <a:cs typeface="Arial" pitchFamily="34" charset="0"/>
              </a:rPr>
              <a:t>st</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3333562"/>
      </p:ext>
    </p:extLst>
  </p:cSld>
  <p:clrMapOvr>
    <a:masterClrMapping/>
  </p:clrMapOvr>
  <p:transition spd="slow">
    <p:cove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gradFill rotWithShape="0">
          <a:gsLst>
            <a:gs pos="0">
              <a:srgbClr val="800000"/>
            </a:gs>
            <a:gs pos="33000">
              <a:srgbClr val="800000"/>
            </a:gs>
            <a:gs pos="67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B9F4214-BBCA-45D7-BB80-8036CEC531DD}"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B3B999E3-602C-4A74-BCE4-F6EB5E9A5367}" type="slidenum">
              <a:rPr lang="en-GB" sz="24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647"/>
            <a:ext cx="341947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8778699"/>
      </p:ext>
    </p:extLst>
  </p:cSld>
  <p:clrMapOvr>
    <a:masterClrMapping/>
  </p:clrMapOvr>
  <p:transition spd="slow">
    <p:cover/>
  </p:transition>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 preserve="1">
  <p:cSld name="3_Title and Content">
    <p:bg>
      <p:bgPr>
        <a:gradFill rotWithShape="0">
          <a:gsLst>
            <a:gs pos="33000">
              <a:schemeClr val="accent6">
                <a:lumMod val="50000"/>
              </a:schemeClr>
            </a:gs>
            <a:gs pos="67000">
              <a:schemeClr val="accent6">
                <a:lumMod val="75000"/>
              </a:schemeClr>
            </a:gs>
            <a:gs pos="100000">
              <a:schemeClr val="accent6">
                <a:lumMod val="50000"/>
              </a:schemeClr>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F95EB6CA-61A1-4EDD-96FE-8F2FB6CBD1FC}" type="slidenum">
              <a:rPr lang="en-GB" sz="40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FF9096E-43D2-4CE7-B6A2-37B2D8EC4D64}" type="slidenum">
              <a:rPr lang="en-GB" sz="24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20031"/>
            <a:ext cx="34194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46751863"/>
      </p:ext>
    </p:extLst>
  </p:cSld>
  <p:clrMapOvr>
    <a:masterClrMapping/>
  </p:clrMapOvr>
  <p:transition spd="slow">
    <p:cover/>
  </p:transition>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gradFill rotWithShape="0">
          <a:gsLst>
            <a:gs pos="0">
              <a:srgbClr val="FFC000"/>
            </a:gs>
            <a:gs pos="50000">
              <a:srgbClr val="FFFF00"/>
            </a:gs>
            <a:gs pos="100000">
              <a:srgbClr val="FFC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8E7B4812-04DC-42D7-87A9-E44877C0AEF1}" type="slidenum">
              <a:rPr lang="en-GB" sz="40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2E5FB0B-7437-405B-BABF-6F9E4D49FE38}" type="slidenum">
              <a:rPr lang="en-GB" sz="24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34</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lvl1pPr>
              <a:defRPr sz="3600">
                <a:solidFill>
                  <a:srgbClr val="CC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solidFill>
                  <a:srgbClr val="993366"/>
                </a:solidFill>
              </a:defRPr>
            </a:lvl1pPr>
            <a:lvl2pPr>
              <a:defRPr>
                <a:solidFill>
                  <a:srgbClr val="7030A0"/>
                </a:solidFill>
              </a:defRPr>
            </a:lvl2pPr>
            <a:lvl3pPr>
              <a:defRPr>
                <a:solidFill>
                  <a:srgbClr val="003399"/>
                </a:solidFill>
              </a:defRPr>
            </a:lvl3pPr>
            <a:lvl4pPr>
              <a:defRPr>
                <a:solidFill>
                  <a:schemeClr val="accent1">
                    <a:lumMod val="5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65972684"/>
      </p:ext>
    </p:extLst>
  </p:cSld>
  <p:clrMapOvr>
    <a:masterClrMapping/>
  </p:clrMapOvr>
  <p:transition spd="slow">
    <p:cover/>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05-Jun-2014</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96"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5E"/>
            </a:gs>
            <a:gs pos="50000">
              <a:srgbClr val="0000CC"/>
            </a:gs>
            <a:gs pos="100000">
              <a:srgbClr val="00005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92088"/>
            <a:ext cx="83883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605059" name="Rectangle 3"/>
          <p:cNvSpPr>
            <a:spLocks noGrp="1" noChangeArrowheads="1"/>
          </p:cNvSpPr>
          <p:nvPr>
            <p:ph type="body" idx="1"/>
          </p:nvPr>
        </p:nvSpPr>
        <p:spPr bwMode="auto">
          <a:xfrm>
            <a:off x="755650" y="1138238"/>
            <a:ext cx="8388350"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05060"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7DD2369-EF07-4628-B38F-C4B73DE5AF4B}" type="slidenum">
              <a:rPr lang="en-GB" sz="40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1029"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260506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1F83FFDF-D4F0-485F-A041-BB5093CC7E74}" type="slidenum">
              <a:rPr lang="en-GB" sz="24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1035" name="Picture 10" descr="OECD_white_150"/>
          <p:cNvPicPr>
            <a:picLocks noChangeAspect="1" noChangeArrowheads="1"/>
          </p:cNvPicPr>
          <p:nvPr/>
        </p:nvPicPr>
        <p:blipFill>
          <a:blip r:embed="rId13"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1032"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033" name="TextBox 13"/>
          <p:cNvSpPr txBox="1">
            <a:spLocks noChangeArrowheads="1"/>
          </p:cNvSpPr>
          <p:nvPr/>
        </p:nvSpPr>
        <p:spPr bwMode="auto">
          <a:xfrm rot="-54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34" name="TextBox 14"/>
          <p:cNvSpPr txBox="1">
            <a:spLocks noChangeArrowheads="1"/>
          </p:cNvSpPr>
          <p:nvPr/>
        </p:nvSpPr>
        <p:spPr bwMode="auto">
          <a:xfrm rot="-54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35</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605059">
                                            <p:txEl>
                                              <p:pRg st="0" end="0"/>
                                            </p:txEl>
                                          </p:spTgt>
                                        </p:tgtEl>
                                        <p:attrNameLst>
                                          <p:attrName>style.visibility</p:attrName>
                                        </p:attrNameLst>
                                      </p:cBhvr>
                                      <p:to>
                                        <p:strVal val="visible"/>
                                      </p:to>
                                    </p:set>
                                    <p:anim calcmode="lin" valueType="num">
                                      <p:cBhvr>
                                        <p:cTn id="7" dur="500" fill="hold"/>
                                        <p:tgtEl>
                                          <p:spTgt spid="26050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26050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2605059">
                                            <p:txEl>
                                              <p:pRg st="1" end="1"/>
                                            </p:txEl>
                                          </p:spTgt>
                                        </p:tgtEl>
                                        <p:attrNameLst>
                                          <p:attrName>style.visibility</p:attrName>
                                        </p:attrNameLst>
                                      </p:cBhvr>
                                      <p:to>
                                        <p:strVal val="visible"/>
                                      </p:to>
                                    </p:set>
                                    <p:anim calcmode="lin" valueType="num">
                                      <p:cBhvr>
                                        <p:cTn id="13" dur="500" fill="hold"/>
                                        <p:tgtEl>
                                          <p:spTgt spid="260505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2605059">
                                            <p:txEl>
                                              <p:pRg st="1" end="1"/>
                                            </p:txEl>
                                          </p:spTgt>
                                        </p:tgtEl>
                                        <p:attrNameLst>
                                          <p:attrName>ppt_h</p:attrName>
                                        </p:attrNameLst>
                                      </p:cBhvr>
                                      <p:tavLst>
                                        <p:tav tm="0">
                                          <p:val>
                                            <p:strVal val="2/3*#ppt_h"/>
                                          </p:val>
                                        </p:tav>
                                        <p:tav tm="100000">
                                          <p:val>
                                            <p:strVal val="#ppt_h"/>
                                          </p:val>
                                        </p:tav>
                                      </p:tavLst>
                                    </p:anim>
                                  </p:childTnLst>
                                </p:cTn>
                              </p:par>
                              <p:par>
                                <p:cTn id="15" presetID="23" presetClass="entr" presetSubtype="272" fill="hold" grpId="0" nodeType="withEffect">
                                  <p:stCondLst>
                                    <p:cond delay="0"/>
                                  </p:stCondLst>
                                  <p:childTnLst>
                                    <p:set>
                                      <p:cBhvr>
                                        <p:cTn id="16" dur="1" fill="hold">
                                          <p:stCondLst>
                                            <p:cond delay="0"/>
                                          </p:stCondLst>
                                        </p:cTn>
                                        <p:tgtEl>
                                          <p:spTgt spid="2605059">
                                            <p:txEl>
                                              <p:pRg st="2" end="2"/>
                                            </p:txEl>
                                          </p:spTgt>
                                        </p:tgtEl>
                                        <p:attrNameLst>
                                          <p:attrName>style.visibility</p:attrName>
                                        </p:attrNameLst>
                                      </p:cBhvr>
                                      <p:to>
                                        <p:strVal val="visible"/>
                                      </p:to>
                                    </p:set>
                                    <p:anim calcmode="lin" valueType="num">
                                      <p:cBhvr>
                                        <p:cTn id="17" dur="500" fill="hold"/>
                                        <p:tgtEl>
                                          <p:spTgt spid="2605059">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2605059">
                                            <p:txEl>
                                              <p:pRg st="2" end="2"/>
                                            </p:txEl>
                                          </p:spTgt>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2605059">
                                            <p:txEl>
                                              <p:pRg st="3" end="3"/>
                                            </p:txEl>
                                          </p:spTgt>
                                        </p:tgtEl>
                                        <p:attrNameLst>
                                          <p:attrName>style.visibility</p:attrName>
                                        </p:attrNameLst>
                                      </p:cBhvr>
                                      <p:to>
                                        <p:strVal val="visible"/>
                                      </p:to>
                                    </p:set>
                                    <p:anim calcmode="lin" valueType="num">
                                      <p:cBhvr>
                                        <p:cTn id="21" dur="500" fill="hold"/>
                                        <p:tgtEl>
                                          <p:spTgt spid="2605059">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2605059">
                                            <p:txEl>
                                              <p:pRg st="3" end="3"/>
                                            </p:txEl>
                                          </p:spTgt>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0"/>
                                  </p:stCondLst>
                                  <p:childTnLst>
                                    <p:set>
                                      <p:cBhvr>
                                        <p:cTn id="24" dur="1" fill="hold">
                                          <p:stCondLst>
                                            <p:cond delay="0"/>
                                          </p:stCondLst>
                                        </p:cTn>
                                        <p:tgtEl>
                                          <p:spTgt spid="2605059">
                                            <p:txEl>
                                              <p:pRg st="4" end="4"/>
                                            </p:txEl>
                                          </p:spTgt>
                                        </p:tgtEl>
                                        <p:attrNameLst>
                                          <p:attrName>style.visibility</p:attrName>
                                        </p:attrNameLst>
                                      </p:cBhvr>
                                      <p:to>
                                        <p:strVal val="visible"/>
                                      </p:to>
                                    </p:set>
                                    <p:anim calcmode="lin" valueType="num">
                                      <p:cBhvr>
                                        <p:cTn id="25" dur="500" fill="hold"/>
                                        <p:tgtEl>
                                          <p:spTgt spid="2605059">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2605059">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5059" grpId="0" build="p" bldLvl="2">
        <p:tmplLst>
          <p:tmpl lvl="1">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2">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3">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4">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5">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Lst>
      </p:bldP>
    </p:bldLst>
  </p:timing>
  <p:hf hdr="0" ftr="0" dt="0"/>
  <p:txStyles>
    <p:titleStyle>
      <a:lvl1pPr algn="ctr" rtl="0" eaLnBrk="0" fontAlgn="base" hangingPunct="0">
        <a:spcBef>
          <a:spcPct val="0"/>
        </a:spcBef>
        <a:spcAft>
          <a:spcPct val="0"/>
        </a:spcAft>
        <a:defRPr sz="3600">
          <a:solidFill>
            <a:srgbClr val="FF9966"/>
          </a:solidFill>
          <a:latin typeface="+mj-lt"/>
          <a:ea typeface="+mj-ea"/>
          <a:cs typeface="+mj-cs"/>
        </a:defRPr>
      </a:lvl1pPr>
      <a:lvl2pPr algn="ctr" rtl="0" eaLnBrk="0" fontAlgn="base" hangingPunct="0">
        <a:spcBef>
          <a:spcPct val="0"/>
        </a:spcBef>
        <a:spcAft>
          <a:spcPct val="0"/>
        </a:spcAft>
        <a:defRPr sz="3600">
          <a:solidFill>
            <a:srgbClr val="FF9966"/>
          </a:solidFill>
          <a:latin typeface="Comic Sans MS" pitchFamily="66" charset="0"/>
        </a:defRPr>
      </a:lvl2pPr>
      <a:lvl3pPr algn="ctr" rtl="0" eaLnBrk="0" fontAlgn="base" hangingPunct="0">
        <a:spcBef>
          <a:spcPct val="0"/>
        </a:spcBef>
        <a:spcAft>
          <a:spcPct val="0"/>
        </a:spcAft>
        <a:defRPr sz="3600">
          <a:solidFill>
            <a:srgbClr val="FF9966"/>
          </a:solidFill>
          <a:latin typeface="Comic Sans MS" pitchFamily="66" charset="0"/>
        </a:defRPr>
      </a:lvl3pPr>
      <a:lvl4pPr algn="ctr" rtl="0" eaLnBrk="0" fontAlgn="base" hangingPunct="0">
        <a:spcBef>
          <a:spcPct val="0"/>
        </a:spcBef>
        <a:spcAft>
          <a:spcPct val="0"/>
        </a:spcAft>
        <a:defRPr sz="3600">
          <a:solidFill>
            <a:srgbClr val="FF9966"/>
          </a:solidFill>
          <a:latin typeface="Comic Sans MS" pitchFamily="66" charset="0"/>
        </a:defRPr>
      </a:lvl4pPr>
      <a:lvl5pPr algn="ctr" rtl="0" eaLnBrk="0" fontAlgn="base" hangingPunct="0">
        <a:spcBef>
          <a:spcPct val="0"/>
        </a:spcBef>
        <a:spcAft>
          <a:spcPct val="0"/>
        </a:spcAft>
        <a:defRPr sz="3600">
          <a:solidFill>
            <a:srgbClr val="FF9966"/>
          </a:solidFill>
          <a:latin typeface="Comic Sans MS" pitchFamily="66" charset="0"/>
        </a:defRPr>
      </a:lvl5pPr>
      <a:lvl6pPr marL="457200" algn="ctr" rtl="0" eaLnBrk="0" fontAlgn="base" hangingPunct="0">
        <a:spcBef>
          <a:spcPct val="0"/>
        </a:spcBef>
        <a:spcAft>
          <a:spcPct val="0"/>
        </a:spcAft>
        <a:defRPr sz="4000">
          <a:solidFill>
            <a:srgbClr val="FF9966"/>
          </a:solidFill>
          <a:latin typeface="Comic Sans MS" pitchFamily="66" charset="0"/>
        </a:defRPr>
      </a:lvl6pPr>
      <a:lvl7pPr marL="914400" algn="ctr" rtl="0" eaLnBrk="0" fontAlgn="base" hangingPunct="0">
        <a:spcBef>
          <a:spcPct val="0"/>
        </a:spcBef>
        <a:spcAft>
          <a:spcPct val="0"/>
        </a:spcAft>
        <a:defRPr sz="4000">
          <a:solidFill>
            <a:srgbClr val="FF9966"/>
          </a:solidFill>
          <a:latin typeface="Comic Sans MS" pitchFamily="66" charset="0"/>
        </a:defRPr>
      </a:lvl7pPr>
      <a:lvl8pPr marL="1371600" algn="ctr" rtl="0" eaLnBrk="0" fontAlgn="base" hangingPunct="0">
        <a:spcBef>
          <a:spcPct val="0"/>
        </a:spcBef>
        <a:spcAft>
          <a:spcPct val="0"/>
        </a:spcAft>
        <a:defRPr sz="4000">
          <a:solidFill>
            <a:srgbClr val="FF9966"/>
          </a:solidFill>
          <a:latin typeface="Comic Sans MS" pitchFamily="66" charset="0"/>
        </a:defRPr>
      </a:lvl8pPr>
      <a:lvl9pPr marL="1828800" algn="ctr" rtl="0" eaLnBrk="0" fontAlgn="base" hangingPunct="0">
        <a:spcBef>
          <a:spcPct val="0"/>
        </a:spcBef>
        <a:spcAft>
          <a:spcPct val="0"/>
        </a:spcAft>
        <a:defRPr sz="4000">
          <a:solidFill>
            <a:srgbClr val="FF9966"/>
          </a:solidFill>
          <a:latin typeface="Comic Sans MS" pitchFamily="66" charset="0"/>
        </a:defRPr>
      </a:lvl9pPr>
    </p:titleStyle>
    <p:bodyStyle>
      <a:lvl1pPr marL="342900" indent="-342900" algn="l" rtl="0" eaLnBrk="0" fontAlgn="base" hangingPunct="0">
        <a:spcBef>
          <a:spcPct val="20000"/>
        </a:spcBef>
        <a:spcAft>
          <a:spcPct val="0"/>
        </a:spcAft>
        <a:buSzPct val="75000"/>
        <a:buFont typeface="Monotype Sorts"/>
        <a:buChar char="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68000" y="1924024"/>
            <a:ext cx="6300000" cy="1823576"/>
          </a:xfrm>
        </p:spPr>
        <p:txBody>
          <a:bodyPr/>
          <a:lstStyle/>
          <a:p>
            <a:r>
              <a:rPr lang="en-GB" dirty="0" smtClean="0"/>
              <a:t>PISA for Development</a:t>
            </a:r>
            <a:br>
              <a:rPr lang="en-GB" dirty="0" smtClean="0"/>
            </a:br>
            <a:endParaRPr lang="en-US" dirty="0"/>
          </a:p>
        </p:txBody>
      </p:sp>
      <p:sp>
        <p:nvSpPr>
          <p:cNvPr id="6" name="Subtitle 5"/>
          <p:cNvSpPr>
            <a:spLocks noGrp="1"/>
          </p:cNvSpPr>
          <p:nvPr>
            <p:ph type="subTitle" idx="1"/>
          </p:nvPr>
        </p:nvSpPr>
        <p:spPr>
          <a:xfrm>
            <a:off x="1368000" y="3501008"/>
            <a:ext cx="6300000" cy="2704849"/>
          </a:xfrm>
        </p:spPr>
        <p:txBody>
          <a:bodyPr/>
          <a:lstStyle/>
          <a:p>
            <a:r>
              <a:rPr lang="en-GB" sz="3200" dirty="0" smtClean="0"/>
              <a:t>International Advisory Group </a:t>
            </a:r>
          </a:p>
          <a:p>
            <a:endParaRPr lang="en-GB" sz="3200" dirty="0" smtClean="0"/>
          </a:p>
          <a:p>
            <a:r>
              <a:rPr lang="en-GB" sz="3200" dirty="0" smtClean="0"/>
              <a:t>Meeting</a:t>
            </a:r>
          </a:p>
          <a:p>
            <a:endParaRPr lang="en-GB" sz="3200" dirty="0" smtClean="0"/>
          </a:p>
          <a:p>
            <a:r>
              <a:rPr lang="en-GB" sz="3200" dirty="0" smtClean="0">
                <a:solidFill>
                  <a:srgbClr val="FFFF00"/>
                </a:solidFill>
              </a:rPr>
              <a:t>Closing Session</a:t>
            </a:r>
          </a:p>
          <a:p>
            <a:r>
              <a:rPr lang="en-GB" sz="3200" dirty="0" smtClean="0"/>
              <a:t> </a:t>
            </a:r>
          </a:p>
          <a:p>
            <a:endParaRPr lang="en-GB" dirty="0" smtClean="0"/>
          </a:p>
          <a:p>
            <a:r>
              <a:rPr lang="en-GB" dirty="0" smtClean="0"/>
              <a:t>27-28 May 2014</a:t>
            </a:r>
          </a:p>
          <a:p>
            <a:endParaRPr lang="en-GB" dirty="0" smtClean="0"/>
          </a:p>
          <a:p>
            <a:r>
              <a:rPr lang="en-GB" dirty="0" smtClean="0"/>
              <a:t>OECD Secretariat</a:t>
            </a:r>
          </a:p>
        </p:txBody>
      </p:sp>
      <p:sp>
        <p:nvSpPr>
          <p:cNvPr id="3" name="Slide Number Placeholder 2"/>
          <p:cNvSpPr>
            <a:spLocks noGrp="1"/>
          </p:cNvSpPr>
          <p:nvPr>
            <p:ph type="sldNum" sz="quarter" idx="4294967295"/>
          </p:nvPr>
        </p:nvSpPr>
        <p:spPr>
          <a:xfrm>
            <a:off x="8802688" y="6411913"/>
            <a:ext cx="341312" cy="244475"/>
          </a:xfrm>
        </p:spPr>
        <p:txBody>
          <a:bodyPr/>
          <a:lstStyle/>
          <a:p>
            <a:fld id="{85B40F36-E8C4-4DF3-A1E6-9A175CF93E0E}"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GB" dirty="0" smtClean="0">
                <a:solidFill>
                  <a:srgbClr val="000000"/>
                </a:solidFill>
              </a:rPr>
              <a:t>Agreed on the draft principles and components of Terms of Reference for the International Contractor(s) related to the cognitive instruments and contextual questionnaires with certain modifications, amplifications and additions, including:</a:t>
            </a:r>
          </a:p>
          <a:p>
            <a:r>
              <a:rPr lang="en-GB" dirty="0" smtClean="0">
                <a:solidFill>
                  <a:srgbClr val="000000"/>
                </a:solidFill>
              </a:rPr>
              <a:t>greater flexibility for bidders to respond to issues and questions and less prescription</a:t>
            </a:r>
          </a:p>
          <a:p>
            <a:r>
              <a:rPr lang="en-GB" dirty="0" smtClean="0">
                <a:solidFill>
                  <a:srgbClr val="000000"/>
                </a:solidFill>
              </a:rPr>
              <a:t>need to have a sufficient framework on which bids can be equally judged</a:t>
            </a:r>
          </a:p>
          <a:p>
            <a:r>
              <a:rPr lang="en-GB" dirty="0" smtClean="0">
                <a:solidFill>
                  <a:srgbClr val="000000"/>
                </a:solidFill>
              </a:rPr>
              <a:t>expert papers will be provided to bidders</a:t>
            </a:r>
          </a:p>
        </p:txBody>
      </p:sp>
      <p:sp>
        <p:nvSpPr>
          <p:cNvPr id="3" name="Slide Number Placeholder 2"/>
          <p:cNvSpPr>
            <a:spLocks noGrp="1"/>
          </p:cNvSpPr>
          <p:nvPr>
            <p:ph type="sldNum" sz="quarter" idx="4"/>
          </p:nvPr>
        </p:nvSpPr>
        <p:spPr/>
        <p:txBody>
          <a:bodyPr/>
          <a:lstStyle/>
          <a:p>
            <a:fld id="{EBC2A2AB-5186-41F9-8C03-14D1F3D42EE9}" type="slidenum">
              <a:rPr lang="en-US" smtClean="0"/>
              <a:pPr/>
              <a:t>10</a:t>
            </a:fld>
            <a:endParaRPr lang="en-US"/>
          </a:p>
        </p:txBody>
      </p:sp>
      <p:sp>
        <p:nvSpPr>
          <p:cNvPr id="4" name="Title 3"/>
          <p:cNvSpPr>
            <a:spLocks noGrp="1"/>
          </p:cNvSpPr>
          <p:nvPr>
            <p:ph type="title"/>
          </p:nvPr>
        </p:nvSpPr>
        <p:spPr/>
        <p:txBody>
          <a:bodyPr/>
          <a:lstStyle/>
          <a:p>
            <a:r>
              <a:rPr lang="en-GB" sz="2800" dirty="0"/>
              <a:t>PISA for Development</a:t>
            </a:r>
            <a:r>
              <a:rPr lang="en-GB" sz="2800" b="1" dirty="0"/>
              <a:t/>
            </a:r>
            <a:br>
              <a:rPr lang="en-GB" sz="2800" b="1" dirty="0"/>
            </a:br>
            <a:r>
              <a:rPr lang="en-GB" sz="2800" b="1" dirty="0"/>
              <a:t>International Advisory Group</a:t>
            </a:r>
            <a:r>
              <a:rPr lang="en-GB" sz="2800" b="1" dirty="0">
                <a:solidFill>
                  <a:srgbClr val="000000"/>
                </a:solidFill>
              </a:rPr>
              <a:t> - </a:t>
            </a:r>
            <a:r>
              <a:rPr lang="en-GB" sz="2400" b="1" dirty="0" smtClean="0">
                <a:solidFill>
                  <a:srgbClr val="000000"/>
                </a:solidFill>
              </a:rPr>
              <a:t>Conclusions</a:t>
            </a:r>
            <a:endParaRPr lang="en-GB" sz="2400" dirty="0"/>
          </a:p>
        </p:txBody>
      </p:sp>
    </p:spTree>
    <p:extLst>
      <p:ext uri="{BB962C8B-B14F-4D97-AF65-F5344CB8AC3E}">
        <p14:creationId xmlns:p14="http://schemas.microsoft.com/office/powerpoint/2010/main" val="2430836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solidFill>
                  <a:srgbClr val="000000"/>
                </a:solidFill>
              </a:rPr>
              <a:t>bidders should be open to working </a:t>
            </a:r>
            <a:r>
              <a:rPr lang="en-GB" dirty="0">
                <a:solidFill>
                  <a:srgbClr val="000000"/>
                </a:solidFill>
              </a:rPr>
              <a:t>with other existing assessment </a:t>
            </a:r>
            <a:r>
              <a:rPr lang="en-GB" dirty="0" smtClean="0">
                <a:solidFill>
                  <a:srgbClr val="000000"/>
                </a:solidFill>
              </a:rPr>
              <a:t>organisations and programmes</a:t>
            </a:r>
          </a:p>
          <a:p>
            <a:r>
              <a:rPr lang="en-GB" dirty="0" smtClean="0">
                <a:solidFill>
                  <a:srgbClr val="000000"/>
                </a:solidFill>
              </a:rPr>
              <a:t>bidders should be asked to clarify the human and financial resource implications of their proposals</a:t>
            </a:r>
          </a:p>
          <a:p>
            <a:r>
              <a:rPr lang="en-GB" dirty="0">
                <a:solidFill>
                  <a:srgbClr val="000000"/>
                </a:solidFill>
              </a:rPr>
              <a:t>b</a:t>
            </a:r>
            <a:r>
              <a:rPr lang="en-GB" dirty="0" smtClean="0">
                <a:solidFill>
                  <a:srgbClr val="000000"/>
                </a:solidFill>
              </a:rPr>
              <a:t>idders should make use of local contractors in all aspects of the work alongside the international contractor(s)</a:t>
            </a:r>
          </a:p>
          <a:p>
            <a:r>
              <a:rPr lang="en-GB" dirty="0">
                <a:solidFill>
                  <a:srgbClr val="000000"/>
                </a:solidFill>
              </a:rPr>
              <a:t>e</a:t>
            </a:r>
            <a:r>
              <a:rPr lang="en-GB" dirty="0" smtClean="0">
                <a:solidFill>
                  <a:srgbClr val="000000"/>
                </a:solidFill>
              </a:rPr>
              <a:t>nsure there are adequate national structures in place to effectively implement PISA for Development</a:t>
            </a:r>
          </a:p>
          <a:p>
            <a:endParaRPr lang="en-GB"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11</a:t>
            </a:fld>
            <a:endParaRPr lang="en-US"/>
          </a:p>
        </p:txBody>
      </p:sp>
      <p:sp>
        <p:nvSpPr>
          <p:cNvPr id="4" name="Title 3"/>
          <p:cNvSpPr>
            <a:spLocks noGrp="1"/>
          </p:cNvSpPr>
          <p:nvPr>
            <p:ph type="title"/>
          </p:nvPr>
        </p:nvSpPr>
        <p:spPr/>
        <p:txBody>
          <a:bodyPr/>
          <a:lstStyle/>
          <a:p>
            <a:r>
              <a:rPr lang="en-GB" sz="2800" dirty="0"/>
              <a:t>PISA for Development</a:t>
            </a:r>
            <a:r>
              <a:rPr lang="en-GB" sz="2800" b="1" dirty="0"/>
              <a:t/>
            </a:r>
            <a:br>
              <a:rPr lang="en-GB" sz="2800" b="1" dirty="0"/>
            </a:br>
            <a:r>
              <a:rPr lang="en-GB" sz="2800" b="1" dirty="0"/>
              <a:t>International Advisory Group</a:t>
            </a:r>
            <a:r>
              <a:rPr lang="en-GB" sz="2800" b="1" dirty="0">
                <a:solidFill>
                  <a:srgbClr val="000000"/>
                </a:solidFill>
              </a:rPr>
              <a:t> - </a:t>
            </a:r>
            <a:r>
              <a:rPr lang="en-GB" sz="2400" b="1" dirty="0" smtClean="0">
                <a:solidFill>
                  <a:srgbClr val="000000"/>
                </a:solidFill>
              </a:rPr>
              <a:t>Conclusions</a:t>
            </a:r>
            <a:endParaRPr lang="en-GB" sz="2400" dirty="0"/>
          </a:p>
        </p:txBody>
      </p:sp>
    </p:spTree>
    <p:extLst>
      <p:ext uri="{BB962C8B-B14F-4D97-AF65-F5344CB8AC3E}">
        <p14:creationId xmlns:p14="http://schemas.microsoft.com/office/powerpoint/2010/main" val="1039069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i="1" dirty="0" smtClean="0">
                <a:solidFill>
                  <a:srgbClr val="000000"/>
                </a:solidFill>
              </a:rPr>
              <a:t>For contextual questionnaires:</a:t>
            </a:r>
            <a:r>
              <a:rPr lang="en-GB" dirty="0" smtClean="0">
                <a:solidFill>
                  <a:srgbClr val="000000"/>
                </a:solidFill>
              </a:rPr>
              <a:t> </a:t>
            </a:r>
          </a:p>
          <a:p>
            <a:pPr>
              <a:buFontTx/>
              <a:buChar char="-"/>
            </a:pPr>
            <a:r>
              <a:rPr lang="en-GB" dirty="0" smtClean="0">
                <a:solidFill>
                  <a:srgbClr val="000000"/>
                </a:solidFill>
              </a:rPr>
              <a:t>need to have clear evaluation criteria with an emphasis on cross-cultural validity</a:t>
            </a:r>
          </a:p>
          <a:p>
            <a:pPr>
              <a:buFontTx/>
              <a:buChar char="-"/>
            </a:pPr>
            <a:r>
              <a:rPr lang="en-GB" dirty="0" smtClean="0">
                <a:solidFill>
                  <a:srgbClr val="000000"/>
                </a:solidFill>
              </a:rPr>
              <a:t>bidders should make use of and reference the literature that exists on factors affecting learning outcomes in each of the regions </a:t>
            </a:r>
          </a:p>
          <a:p>
            <a:endParaRPr lang="en-GB" b="1" i="1"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12</a:t>
            </a:fld>
            <a:endParaRPr lang="en-US"/>
          </a:p>
        </p:txBody>
      </p:sp>
      <p:sp>
        <p:nvSpPr>
          <p:cNvPr id="4" name="Title 3"/>
          <p:cNvSpPr>
            <a:spLocks noGrp="1"/>
          </p:cNvSpPr>
          <p:nvPr>
            <p:ph type="title"/>
          </p:nvPr>
        </p:nvSpPr>
        <p:spPr/>
        <p:txBody>
          <a:bodyPr/>
          <a:lstStyle/>
          <a:p>
            <a:r>
              <a:rPr lang="en-GB" sz="2800" dirty="0"/>
              <a:t>PISA for Development</a:t>
            </a:r>
            <a:r>
              <a:rPr lang="en-GB" sz="2800" b="1" dirty="0"/>
              <a:t/>
            </a:r>
            <a:br>
              <a:rPr lang="en-GB" sz="2800" b="1" dirty="0"/>
            </a:br>
            <a:r>
              <a:rPr lang="en-GB" sz="2800" b="1" dirty="0"/>
              <a:t>International Advisory Group</a:t>
            </a:r>
            <a:r>
              <a:rPr lang="en-GB" sz="2800" b="1" dirty="0">
                <a:solidFill>
                  <a:srgbClr val="000000"/>
                </a:solidFill>
              </a:rPr>
              <a:t> - </a:t>
            </a:r>
            <a:r>
              <a:rPr lang="en-GB" sz="2400" b="1" dirty="0" smtClean="0">
                <a:solidFill>
                  <a:srgbClr val="000000"/>
                </a:solidFill>
              </a:rPr>
              <a:t>Conclusions</a:t>
            </a:r>
            <a:endParaRPr lang="en-GB" sz="2400" dirty="0"/>
          </a:p>
        </p:txBody>
      </p:sp>
    </p:spTree>
    <p:extLst>
      <p:ext uri="{BB962C8B-B14F-4D97-AF65-F5344CB8AC3E}">
        <p14:creationId xmlns:p14="http://schemas.microsoft.com/office/powerpoint/2010/main" val="127200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i="1" dirty="0" smtClean="0">
                <a:solidFill>
                  <a:srgbClr val="000000"/>
                </a:solidFill>
              </a:rPr>
              <a:t>For contextual questionnaires:</a:t>
            </a:r>
            <a:r>
              <a:rPr lang="en-GB" dirty="0" smtClean="0">
                <a:solidFill>
                  <a:srgbClr val="000000"/>
                </a:solidFill>
              </a:rPr>
              <a:t> </a:t>
            </a:r>
          </a:p>
          <a:p>
            <a:pPr>
              <a:buFontTx/>
              <a:buChar char="-"/>
            </a:pPr>
            <a:r>
              <a:rPr lang="en-GB" dirty="0" smtClean="0">
                <a:solidFill>
                  <a:srgbClr val="000000"/>
                </a:solidFill>
              </a:rPr>
              <a:t>bidders should propose the best respondents to target in order to get robust information on the key features</a:t>
            </a:r>
          </a:p>
          <a:p>
            <a:pPr>
              <a:buFontTx/>
              <a:buChar char="-"/>
            </a:pPr>
            <a:r>
              <a:rPr lang="en-GB" dirty="0" smtClean="0">
                <a:solidFill>
                  <a:srgbClr val="000000"/>
                </a:solidFill>
              </a:rPr>
              <a:t>bidders should be asked to provide separately: (1) human and financial resource implications for student and school questionnaires and (2) </a:t>
            </a:r>
            <a:r>
              <a:rPr lang="en-GB" dirty="0">
                <a:solidFill>
                  <a:srgbClr val="000000"/>
                </a:solidFill>
              </a:rPr>
              <a:t>human and financial resource implications for </a:t>
            </a:r>
            <a:r>
              <a:rPr lang="en-GB" dirty="0" smtClean="0">
                <a:solidFill>
                  <a:srgbClr val="000000"/>
                </a:solidFill>
              </a:rPr>
              <a:t>additional questionnaires that may be proposed</a:t>
            </a:r>
          </a:p>
          <a:p>
            <a:endParaRPr lang="en-GB" b="1" i="1" dirty="0" smtClean="0">
              <a:solidFill>
                <a:srgbClr val="000000"/>
              </a:solidFill>
            </a:endParaRPr>
          </a:p>
        </p:txBody>
      </p:sp>
      <p:sp>
        <p:nvSpPr>
          <p:cNvPr id="3" name="Slide Number Placeholder 2"/>
          <p:cNvSpPr>
            <a:spLocks noGrp="1"/>
          </p:cNvSpPr>
          <p:nvPr>
            <p:ph type="sldNum" sz="quarter" idx="4"/>
          </p:nvPr>
        </p:nvSpPr>
        <p:spPr/>
        <p:txBody>
          <a:bodyPr/>
          <a:lstStyle/>
          <a:p>
            <a:fld id="{EBC2A2AB-5186-41F9-8C03-14D1F3D42EE9}" type="slidenum">
              <a:rPr lang="en-US" smtClean="0"/>
              <a:pPr/>
              <a:t>13</a:t>
            </a:fld>
            <a:endParaRPr lang="en-US"/>
          </a:p>
        </p:txBody>
      </p:sp>
      <p:sp>
        <p:nvSpPr>
          <p:cNvPr id="4" name="Title 3"/>
          <p:cNvSpPr>
            <a:spLocks noGrp="1"/>
          </p:cNvSpPr>
          <p:nvPr>
            <p:ph type="title"/>
          </p:nvPr>
        </p:nvSpPr>
        <p:spPr/>
        <p:txBody>
          <a:bodyPr/>
          <a:lstStyle/>
          <a:p>
            <a:r>
              <a:rPr lang="en-GB" sz="2800" dirty="0"/>
              <a:t>PISA for Development</a:t>
            </a:r>
            <a:r>
              <a:rPr lang="en-GB" sz="2800" b="1" dirty="0"/>
              <a:t/>
            </a:r>
            <a:br>
              <a:rPr lang="en-GB" sz="2800" b="1" dirty="0"/>
            </a:br>
            <a:r>
              <a:rPr lang="en-GB" sz="2800" b="1" dirty="0"/>
              <a:t>International Advisory Group</a:t>
            </a:r>
            <a:r>
              <a:rPr lang="en-GB" sz="2800" b="1" dirty="0">
                <a:solidFill>
                  <a:srgbClr val="000000"/>
                </a:solidFill>
              </a:rPr>
              <a:t> - </a:t>
            </a:r>
            <a:r>
              <a:rPr lang="en-GB" sz="2400" b="1" dirty="0" smtClean="0">
                <a:solidFill>
                  <a:srgbClr val="000000"/>
                </a:solidFill>
              </a:rPr>
              <a:t>Conclusions</a:t>
            </a:r>
            <a:endParaRPr lang="en-GB" sz="2400" dirty="0"/>
          </a:p>
        </p:txBody>
      </p:sp>
    </p:spTree>
    <p:extLst>
      <p:ext uri="{BB962C8B-B14F-4D97-AF65-F5344CB8AC3E}">
        <p14:creationId xmlns:p14="http://schemas.microsoft.com/office/powerpoint/2010/main" val="3000146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i="1" dirty="0">
                <a:solidFill>
                  <a:srgbClr val="000000"/>
                </a:solidFill>
              </a:rPr>
              <a:t>For cognitive instruments</a:t>
            </a:r>
            <a:r>
              <a:rPr lang="en-GB" dirty="0">
                <a:solidFill>
                  <a:srgbClr val="000000"/>
                </a:solidFill>
              </a:rPr>
              <a:t>, </a:t>
            </a:r>
            <a:r>
              <a:rPr lang="en-GB" dirty="0" smtClean="0">
                <a:solidFill>
                  <a:srgbClr val="000000"/>
                </a:solidFill>
              </a:rPr>
              <a:t>Secretariat </a:t>
            </a:r>
            <a:r>
              <a:rPr lang="en-GB" dirty="0">
                <a:solidFill>
                  <a:srgbClr val="000000"/>
                </a:solidFill>
              </a:rPr>
              <a:t>to examine the potential for including in the pool of secure items those that were rejected for main PISA</a:t>
            </a:r>
          </a:p>
          <a:p>
            <a:pPr marL="0" indent="0">
              <a:buNone/>
            </a:pPr>
            <a:r>
              <a:rPr lang="en-GB" dirty="0" smtClean="0">
                <a:solidFill>
                  <a:srgbClr val="000000"/>
                </a:solidFill>
              </a:rPr>
              <a:t>Noted </a:t>
            </a:r>
            <a:r>
              <a:rPr lang="en-GB" dirty="0">
                <a:solidFill>
                  <a:srgbClr val="000000"/>
                </a:solidFill>
              </a:rPr>
              <a:t>OECD’s plans for completing </a:t>
            </a:r>
            <a:r>
              <a:rPr lang="en-GB" dirty="0" smtClean="0">
                <a:solidFill>
                  <a:srgbClr val="000000"/>
                </a:solidFill>
              </a:rPr>
              <a:t>and consulting the IAG on the </a:t>
            </a:r>
            <a:r>
              <a:rPr lang="en-GB" dirty="0">
                <a:solidFill>
                  <a:srgbClr val="000000"/>
                </a:solidFill>
              </a:rPr>
              <a:t>full </a:t>
            </a:r>
            <a:r>
              <a:rPr lang="en-GB" dirty="0" err="1">
                <a:solidFill>
                  <a:srgbClr val="000000"/>
                </a:solidFill>
              </a:rPr>
              <a:t>ToR</a:t>
            </a:r>
            <a:r>
              <a:rPr lang="en-GB" dirty="0">
                <a:solidFill>
                  <a:srgbClr val="000000"/>
                </a:solidFill>
              </a:rPr>
              <a:t> for the International Contractor(s) and the tendering process</a:t>
            </a:r>
          </a:p>
          <a:p>
            <a:endParaRPr lang="en-GB"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14</a:t>
            </a:fld>
            <a:endParaRPr lang="en-US"/>
          </a:p>
        </p:txBody>
      </p:sp>
      <p:sp>
        <p:nvSpPr>
          <p:cNvPr id="4" name="Title 3"/>
          <p:cNvSpPr>
            <a:spLocks noGrp="1"/>
          </p:cNvSpPr>
          <p:nvPr>
            <p:ph type="title"/>
          </p:nvPr>
        </p:nvSpPr>
        <p:spPr/>
        <p:txBody>
          <a:bodyPr/>
          <a:lstStyle/>
          <a:p>
            <a:r>
              <a:rPr lang="en-GB" sz="2800" dirty="0"/>
              <a:t>PISA for Development</a:t>
            </a:r>
            <a:r>
              <a:rPr lang="en-GB" sz="2800" b="1" dirty="0"/>
              <a:t/>
            </a:r>
            <a:br>
              <a:rPr lang="en-GB" sz="2800" b="1" dirty="0"/>
            </a:br>
            <a:r>
              <a:rPr lang="en-GB" sz="2800" b="1" dirty="0"/>
              <a:t>International Advisory Group</a:t>
            </a:r>
            <a:r>
              <a:rPr lang="en-GB" sz="2800" b="1" dirty="0">
                <a:solidFill>
                  <a:srgbClr val="000000"/>
                </a:solidFill>
              </a:rPr>
              <a:t> C</a:t>
            </a:r>
            <a:r>
              <a:rPr lang="en-GB" sz="2800" b="1" dirty="0" smtClean="0">
                <a:solidFill>
                  <a:srgbClr val="000000"/>
                </a:solidFill>
              </a:rPr>
              <a:t>onclusions</a:t>
            </a:r>
            <a:endParaRPr lang="en-GB" sz="2800" dirty="0"/>
          </a:p>
        </p:txBody>
      </p:sp>
    </p:spTree>
    <p:extLst>
      <p:ext uri="{BB962C8B-B14F-4D97-AF65-F5344CB8AC3E}">
        <p14:creationId xmlns:p14="http://schemas.microsoft.com/office/powerpoint/2010/main" val="86886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bg2">
                    <a:lumMod val="10000"/>
                  </a:schemeClr>
                </a:solidFill>
              </a:rPr>
              <a:t>Noted the important role that PISA for Development is going to play in building capacity in the participating countries, including </a:t>
            </a:r>
          </a:p>
          <a:p>
            <a:pPr lvl="1"/>
            <a:r>
              <a:rPr lang="en-US" dirty="0" smtClean="0">
                <a:solidFill>
                  <a:schemeClr val="bg2">
                    <a:lumMod val="10000"/>
                  </a:schemeClr>
                </a:solidFill>
              </a:rPr>
              <a:t>for developing and conducting national and international large scale assessments, and </a:t>
            </a:r>
          </a:p>
          <a:p>
            <a:pPr lvl="1"/>
            <a:r>
              <a:rPr lang="en-US" dirty="0" smtClean="0">
                <a:solidFill>
                  <a:schemeClr val="bg2">
                    <a:lumMod val="10000"/>
                  </a:schemeClr>
                </a:solidFill>
              </a:rPr>
              <a:t>for using performance data to diagnose strengths and weaknesses in the education system, and for supporting school improvement efforts.</a:t>
            </a: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a:solidFill>
                  <a:srgbClr val="000000"/>
                </a:solidFill>
              </a:rPr>
              <a:t> - </a:t>
            </a:r>
            <a:r>
              <a:rPr lang="en-GB" sz="2800" b="1" dirty="0" smtClean="0">
                <a:solidFill>
                  <a:srgbClr val="000000"/>
                </a:solidFill>
              </a:rPr>
              <a:t>Conclusions</a:t>
            </a:r>
            <a:endParaRPr lang="en-GB" sz="2800" b="1" dirty="0">
              <a:solidFill>
                <a:srgbClr val="000000"/>
              </a:solidFill>
            </a:endParaRPr>
          </a:p>
        </p:txBody>
      </p:sp>
    </p:spTree>
    <p:extLst>
      <p:ext uri="{BB962C8B-B14F-4D97-AF65-F5344CB8AC3E}">
        <p14:creationId xmlns:p14="http://schemas.microsoft.com/office/powerpoint/2010/main" val="2178034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solidFill>
                  <a:schemeClr val="bg2">
                    <a:lumMod val="10000"/>
                  </a:schemeClr>
                </a:solidFill>
              </a:rPr>
              <a:t>Endorsed the plans for completing the capacity needs analysis and designing capacity building </a:t>
            </a:r>
            <a:r>
              <a:rPr lang="en-US" dirty="0" err="1" smtClean="0">
                <a:solidFill>
                  <a:schemeClr val="bg2">
                    <a:lumMod val="10000"/>
                  </a:schemeClr>
                </a:solidFill>
              </a:rPr>
              <a:t>programmes</a:t>
            </a:r>
            <a:r>
              <a:rPr lang="en-US" dirty="0" smtClean="0">
                <a:solidFill>
                  <a:schemeClr val="bg2">
                    <a:lumMod val="10000"/>
                  </a:schemeClr>
                </a:solidFill>
              </a:rPr>
              <a:t> for the participating countries</a:t>
            </a:r>
          </a:p>
          <a:p>
            <a:r>
              <a:rPr lang="en-US" dirty="0" smtClean="0">
                <a:solidFill>
                  <a:schemeClr val="bg2">
                    <a:lumMod val="10000"/>
                  </a:schemeClr>
                </a:solidFill>
              </a:rPr>
              <a:t>Noted how the capacity building plans will be incorporated within the countries’ project implementation plans and coordinated with other strategies and support for assessment in the participating countries.</a:t>
            </a:r>
          </a:p>
          <a:p>
            <a:r>
              <a:rPr lang="en-US" dirty="0" smtClean="0">
                <a:solidFill>
                  <a:schemeClr val="bg2">
                    <a:lumMod val="10000"/>
                  </a:schemeClr>
                </a:solidFill>
              </a:rPr>
              <a:t>Requested that the responsibilities of the International Contractor(s) for capacity building are fully reflected in the </a:t>
            </a:r>
            <a:r>
              <a:rPr lang="en-US" dirty="0" err="1" smtClean="0">
                <a:solidFill>
                  <a:schemeClr val="bg2">
                    <a:lumMod val="10000"/>
                  </a:schemeClr>
                </a:solidFill>
              </a:rPr>
              <a:t>ToR</a:t>
            </a:r>
            <a:r>
              <a:rPr lang="en-US" dirty="0" smtClean="0">
                <a:solidFill>
                  <a:schemeClr val="bg2">
                    <a:lumMod val="10000"/>
                  </a:schemeClr>
                </a:solidFill>
              </a:rPr>
              <a:t>.</a:t>
            </a: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a:solidFill>
                  <a:srgbClr val="000000"/>
                </a:solidFill>
              </a:rPr>
              <a:t> - </a:t>
            </a:r>
            <a:r>
              <a:rPr lang="en-GB" sz="2800" b="1" dirty="0" smtClean="0">
                <a:solidFill>
                  <a:srgbClr val="000000"/>
                </a:solidFill>
              </a:rPr>
              <a:t>Conclusions</a:t>
            </a:r>
            <a:endParaRPr lang="en-GB" sz="2800" b="1" dirty="0">
              <a:solidFill>
                <a:srgbClr val="000000"/>
              </a:solidFill>
            </a:endParaRPr>
          </a:p>
        </p:txBody>
      </p:sp>
    </p:spTree>
    <p:extLst>
      <p:ext uri="{BB962C8B-B14F-4D97-AF65-F5344CB8AC3E}">
        <p14:creationId xmlns:p14="http://schemas.microsoft.com/office/powerpoint/2010/main" val="1139445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rgbClr val="000000"/>
                </a:solidFill>
              </a:rPr>
              <a:t>Noted and supported the plans for peer-to-peer learning, especially the high level strategic report</a:t>
            </a:r>
          </a:p>
          <a:p>
            <a:r>
              <a:rPr lang="en-GB" dirty="0" smtClean="0">
                <a:solidFill>
                  <a:srgbClr val="000000"/>
                </a:solidFill>
              </a:rPr>
              <a:t>Noted the important role that PISA for Development and PISA can play in contributing to and measuring post-2015 global educational targets that are focussed on learning.</a:t>
            </a:r>
            <a:endParaRPr lang="en-US" dirty="0">
              <a:solidFill>
                <a:srgbClr val="000000"/>
              </a:solidFill>
            </a:endParaRPr>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a:solidFill>
                  <a:srgbClr val="000000"/>
                </a:solidFill>
              </a:rPr>
              <a:t> - </a:t>
            </a:r>
            <a:r>
              <a:rPr lang="en-GB" sz="2800" b="1" dirty="0" smtClean="0">
                <a:solidFill>
                  <a:srgbClr val="000000"/>
                </a:solidFill>
              </a:rPr>
              <a:t>Conclusions</a:t>
            </a:r>
            <a:endParaRPr lang="en-GB" sz="2800" b="1" dirty="0">
              <a:solidFill>
                <a:srgbClr val="000000"/>
              </a:solidFill>
            </a:endParaRPr>
          </a:p>
        </p:txBody>
      </p:sp>
    </p:spTree>
    <p:extLst>
      <p:ext uri="{BB962C8B-B14F-4D97-AF65-F5344CB8AC3E}">
        <p14:creationId xmlns:p14="http://schemas.microsoft.com/office/powerpoint/2010/main" val="4089149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pPr algn="ctr"/>
            <a:r>
              <a:rPr lang="en-GB" sz="2800" b="1" dirty="0" smtClean="0">
                <a:solidFill>
                  <a:srgbClr val="FFFFFF"/>
                </a:solidFill>
                <a:latin typeface="+mn-lt"/>
                <a:ea typeface="+mn-ea"/>
                <a:cs typeface="+mn-cs"/>
              </a:rPr>
              <a:t>PISA for Development</a:t>
            </a:r>
            <a:r>
              <a:rPr lang="en-GB" sz="6000" dirty="0" smtClean="0">
                <a:solidFill>
                  <a:srgbClr val="FFFFFF"/>
                </a:solidFill>
              </a:rPr>
              <a:t/>
            </a:r>
            <a:br>
              <a:rPr lang="en-GB" sz="6000" dirty="0" smtClean="0">
                <a:solidFill>
                  <a:srgbClr val="FFFFFF"/>
                </a:solidFill>
              </a:rPr>
            </a:br>
            <a:endParaRPr lang="en-US" dirty="0"/>
          </a:p>
        </p:txBody>
      </p:sp>
      <p:sp>
        <p:nvSpPr>
          <p:cNvPr id="3" name="Subtitle 2"/>
          <p:cNvSpPr>
            <a:spLocks noGrp="1"/>
          </p:cNvSpPr>
          <p:nvPr>
            <p:ph type="subTitle" idx="1"/>
          </p:nvPr>
        </p:nvSpPr>
        <p:spPr>
          <a:xfrm>
            <a:off x="1368000" y="3805200"/>
            <a:ext cx="6300000" cy="391261"/>
          </a:xfrm>
        </p:spPr>
        <p:txBody>
          <a:bodyPr/>
          <a:lstStyle/>
          <a:p>
            <a:pPr algn="ctr"/>
            <a:r>
              <a:rPr lang="en-GB" sz="3600" b="1" dirty="0" smtClean="0">
                <a:solidFill>
                  <a:srgbClr val="FFFF00"/>
                </a:solidFill>
                <a:latin typeface="+mn-lt"/>
              </a:rPr>
              <a:t>Next Steps</a:t>
            </a:r>
            <a:endParaRPr lang="en-US" sz="3600" b="1" dirty="0" smtClean="0">
              <a:solidFill>
                <a:srgbClr val="FFFF00"/>
              </a:solidFill>
              <a:latin typeface="+mn-lt"/>
            </a:endParaRPr>
          </a:p>
        </p:txBody>
      </p:sp>
    </p:spTree>
    <p:extLst>
      <p:ext uri="{BB962C8B-B14F-4D97-AF65-F5344CB8AC3E}">
        <p14:creationId xmlns:p14="http://schemas.microsoft.com/office/powerpoint/2010/main" val="3724339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solidFill>
                  <a:srgbClr val="000000"/>
                </a:solidFill>
              </a:rPr>
              <a:t>OECD to complete the remaining planned expert papers and hold third technical workshop (OOS)</a:t>
            </a:r>
          </a:p>
          <a:p>
            <a:r>
              <a:rPr lang="en-US" dirty="0" smtClean="0">
                <a:solidFill>
                  <a:srgbClr val="000000"/>
                </a:solidFill>
              </a:rPr>
              <a:t>OECD to prepare </a:t>
            </a:r>
            <a:r>
              <a:rPr lang="en-US" dirty="0" err="1" smtClean="0">
                <a:solidFill>
                  <a:srgbClr val="000000"/>
                </a:solidFill>
              </a:rPr>
              <a:t>ToR</a:t>
            </a:r>
            <a:r>
              <a:rPr lang="en-US" dirty="0" smtClean="0">
                <a:solidFill>
                  <a:srgbClr val="000000"/>
                </a:solidFill>
              </a:rPr>
              <a:t> and tendering documents for international contractor(s) and to </a:t>
            </a:r>
            <a:r>
              <a:rPr lang="en-US" dirty="0" err="1" smtClean="0">
                <a:solidFill>
                  <a:srgbClr val="000000"/>
                </a:solidFill>
              </a:rPr>
              <a:t>finalise</a:t>
            </a:r>
            <a:r>
              <a:rPr lang="en-US" dirty="0" smtClean="0">
                <a:solidFill>
                  <a:srgbClr val="000000"/>
                </a:solidFill>
              </a:rPr>
              <a:t> these in consultation with the IAG members</a:t>
            </a:r>
          </a:p>
          <a:p>
            <a:r>
              <a:rPr lang="en-US" dirty="0" smtClean="0">
                <a:solidFill>
                  <a:srgbClr val="000000"/>
                </a:solidFill>
              </a:rPr>
              <a:t>OECD to sign participation </a:t>
            </a:r>
            <a:r>
              <a:rPr lang="en-US" dirty="0">
                <a:solidFill>
                  <a:srgbClr val="000000"/>
                </a:solidFill>
              </a:rPr>
              <a:t>agreements </a:t>
            </a:r>
            <a:r>
              <a:rPr lang="en-US" dirty="0" smtClean="0">
                <a:solidFill>
                  <a:srgbClr val="000000"/>
                </a:solidFill>
              </a:rPr>
              <a:t>with all the countries participating in the project</a:t>
            </a:r>
          </a:p>
          <a:p>
            <a:r>
              <a:rPr lang="en-GB" dirty="0" smtClean="0">
                <a:solidFill>
                  <a:srgbClr val="000000"/>
                </a:solidFill>
              </a:rPr>
              <a:t>Participating countries to nominate NCs and NPMs and to prepare project implementation plans</a:t>
            </a:r>
          </a:p>
        </p:txBody>
      </p:sp>
      <p:sp>
        <p:nvSpPr>
          <p:cNvPr id="3" name="Slide Number Placeholder 2"/>
          <p:cNvSpPr>
            <a:spLocks noGrp="1"/>
          </p:cNvSpPr>
          <p:nvPr>
            <p:ph type="sldNum" sz="quarter" idx="4"/>
          </p:nvPr>
        </p:nvSpPr>
        <p:spPr/>
        <p:txBody>
          <a:bodyPr/>
          <a:lstStyle/>
          <a:p>
            <a:fld id="{85B40F36-E8C4-4DF3-A1E6-9A175CF93E0E}" type="slidenum">
              <a:rPr lang="en-US" smtClean="0"/>
              <a:pPr/>
              <a:t>19</a:t>
            </a:fld>
            <a:endParaRPr lang="en-US" dirty="0"/>
          </a:p>
        </p:txBody>
      </p:sp>
      <p:sp>
        <p:nvSpPr>
          <p:cNvPr id="4" name="Title 3"/>
          <p:cNvSpPr>
            <a:spLocks noGrp="1"/>
          </p:cNvSpPr>
          <p:nvPr>
            <p:ph type="title"/>
          </p:nvPr>
        </p:nvSpPr>
        <p:spPr/>
        <p:txBody>
          <a:bodyPr/>
          <a:lstStyle/>
          <a:p>
            <a:r>
              <a:rPr lang="en-GB" b="1" dirty="0" smtClean="0">
                <a:solidFill>
                  <a:srgbClr val="000000"/>
                </a:solidFill>
              </a:rPr>
              <a:t>Next Steps</a:t>
            </a:r>
            <a:endParaRPr lang="en-US" b="1"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pPr algn="ctr"/>
            <a:r>
              <a:rPr lang="en-GB" sz="2800" b="1" dirty="0" smtClean="0">
                <a:solidFill>
                  <a:srgbClr val="FFFFFF"/>
                </a:solidFill>
                <a:latin typeface="+mn-lt"/>
                <a:ea typeface="+mn-ea"/>
                <a:cs typeface="+mn-cs"/>
              </a:rPr>
              <a:t>PISA for Development</a:t>
            </a:r>
            <a:r>
              <a:rPr lang="en-GB" sz="6000" dirty="0" smtClean="0">
                <a:solidFill>
                  <a:srgbClr val="FFFFFF"/>
                </a:solidFill>
              </a:rPr>
              <a:t/>
            </a:r>
            <a:br>
              <a:rPr lang="en-GB" sz="6000" dirty="0" smtClean="0">
                <a:solidFill>
                  <a:srgbClr val="FFFFFF"/>
                </a:solidFill>
              </a:rPr>
            </a:br>
            <a:endParaRPr lang="en-US" dirty="0"/>
          </a:p>
        </p:txBody>
      </p:sp>
      <p:sp>
        <p:nvSpPr>
          <p:cNvPr id="3" name="Subtitle 2"/>
          <p:cNvSpPr>
            <a:spLocks noGrp="1"/>
          </p:cNvSpPr>
          <p:nvPr>
            <p:ph type="subTitle" idx="1"/>
          </p:nvPr>
        </p:nvSpPr>
        <p:spPr>
          <a:xfrm>
            <a:off x="1368000" y="3805200"/>
            <a:ext cx="6300000" cy="391261"/>
          </a:xfrm>
        </p:spPr>
        <p:txBody>
          <a:bodyPr/>
          <a:lstStyle/>
          <a:p>
            <a:pPr algn="ctr"/>
            <a:r>
              <a:rPr lang="en-GB" sz="3600" b="1" dirty="0" smtClean="0">
                <a:solidFill>
                  <a:srgbClr val="FFFF00"/>
                </a:solidFill>
                <a:latin typeface="+mn-lt"/>
              </a:rPr>
              <a:t>Conclusions</a:t>
            </a:r>
            <a:endParaRPr lang="en-US" sz="3600" b="1" dirty="0" smtClean="0">
              <a:solidFill>
                <a:srgbClr val="FFFF00"/>
              </a:solidFill>
              <a:latin typeface="+mn-lt"/>
            </a:endParaRPr>
          </a:p>
        </p:txBody>
      </p:sp>
    </p:spTree>
    <p:extLst>
      <p:ext uri="{BB962C8B-B14F-4D97-AF65-F5344CB8AC3E}">
        <p14:creationId xmlns:p14="http://schemas.microsoft.com/office/powerpoint/2010/main" val="2073337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solidFill>
                  <a:srgbClr val="000000"/>
                </a:solidFill>
              </a:rPr>
              <a:t>Participating countries finalise agreements with development partners regarding contributions and support (e.g. international costs, in-country costs and activities)</a:t>
            </a:r>
          </a:p>
          <a:p>
            <a:r>
              <a:rPr lang="en-GB" dirty="0" smtClean="0">
                <a:solidFill>
                  <a:srgbClr val="000000"/>
                </a:solidFill>
              </a:rPr>
              <a:t>OECD to complete capacity needs analysis and to design capacity-building programmes for all participating countries </a:t>
            </a:r>
          </a:p>
          <a:p>
            <a:r>
              <a:rPr lang="en-GB" dirty="0" smtClean="0">
                <a:solidFill>
                  <a:srgbClr val="000000"/>
                </a:solidFill>
              </a:rPr>
              <a:t>OECD to finalise with development partners outstanding agreements for support to the project – general contributions and country-specific contributions</a:t>
            </a:r>
          </a:p>
          <a:p>
            <a:r>
              <a:rPr lang="en-GB" dirty="0" smtClean="0">
                <a:solidFill>
                  <a:srgbClr val="000000"/>
                </a:solidFill>
              </a:rPr>
              <a:t>OECD to confirm with other agencies arrangements for technical partnerships and collaboration</a:t>
            </a:r>
          </a:p>
          <a:p>
            <a:r>
              <a:rPr lang="en-GB" dirty="0" smtClean="0">
                <a:solidFill>
                  <a:srgbClr val="000000"/>
                </a:solidFill>
              </a:rPr>
              <a:t>First meeting of Technical Advisory Group after awarding of international contract</a:t>
            </a:r>
            <a:endParaRPr lang="en-GB" dirty="0">
              <a:solidFill>
                <a:srgbClr val="000000"/>
              </a:solidFill>
            </a:endParaRPr>
          </a:p>
        </p:txBody>
      </p:sp>
      <p:sp>
        <p:nvSpPr>
          <p:cNvPr id="3" name="Slide Number Placeholder 2"/>
          <p:cNvSpPr>
            <a:spLocks noGrp="1"/>
          </p:cNvSpPr>
          <p:nvPr>
            <p:ph type="sldNum" sz="quarter" idx="4"/>
          </p:nvPr>
        </p:nvSpPr>
        <p:spPr/>
        <p:txBody>
          <a:bodyPr/>
          <a:lstStyle/>
          <a:p>
            <a:fld id="{85B40F36-E8C4-4DF3-A1E6-9A175CF93E0E}" type="slidenum">
              <a:rPr lang="en-US" smtClean="0"/>
              <a:pPr/>
              <a:t>20</a:t>
            </a:fld>
            <a:endParaRPr lang="en-US" dirty="0"/>
          </a:p>
        </p:txBody>
      </p:sp>
      <p:sp>
        <p:nvSpPr>
          <p:cNvPr id="4" name="Title 3"/>
          <p:cNvSpPr>
            <a:spLocks noGrp="1"/>
          </p:cNvSpPr>
          <p:nvPr>
            <p:ph type="title"/>
          </p:nvPr>
        </p:nvSpPr>
        <p:spPr/>
        <p:txBody>
          <a:bodyPr/>
          <a:lstStyle/>
          <a:p>
            <a:r>
              <a:rPr lang="en-GB" b="1" dirty="0" smtClean="0">
                <a:solidFill>
                  <a:srgbClr val="000000"/>
                </a:solidFill>
              </a:rPr>
              <a:t>Next steps continued</a:t>
            </a:r>
            <a:endParaRPr lang="en-GB" b="1" dirty="0">
              <a:solidFill>
                <a:srgbClr val="000000"/>
              </a:solidFill>
            </a:endParaRPr>
          </a:p>
        </p:txBody>
      </p:sp>
    </p:spTree>
    <p:extLst>
      <p:ext uri="{BB962C8B-B14F-4D97-AF65-F5344CB8AC3E}">
        <p14:creationId xmlns:p14="http://schemas.microsoft.com/office/powerpoint/2010/main" val="2299732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solidFill>
                  <a:srgbClr val="000000"/>
                </a:solidFill>
              </a:rPr>
              <a:t>Complete tendering process to commission international contractor (s) by OECD</a:t>
            </a:r>
          </a:p>
          <a:p>
            <a:r>
              <a:rPr lang="en-GB" dirty="0" smtClean="0">
                <a:solidFill>
                  <a:srgbClr val="000000"/>
                </a:solidFill>
              </a:rPr>
              <a:t>Project implementation:</a:t>
            </a:r>
          </a:p>
          <a:p>
            <a:pPr>
              <a:buFontTx/>
              <a:buChar char="-"/>
            </a:pPr>
            <a:r>
              <a:rPr lang="en-GB" dirty="0">
                <a:solidFill>
                  <a:srgbClr val="000000"/>
                </a:solidFill>
              </a:rPr>
              <a:t>D</a:t>
            </a:r>
            <a:r>
              <a:rPr lang="en-GB" dirty="0" smtClean="0">
                <a:solidFill>
                  <a:srgbClr val="000000"/>
                </a:solidFill>
              </a:rPr>
              <a:t>esign, planning and coordination (including capacity assessment and capacity building planning for participating countries);</a:t>
            </a:r>
          </a:p>
          <a:p>
            <a:pPr>
              <a:buFontTx/>
              <a:buChar char="-"/>
            </a:pPr>
            <a:r>
              <a:rPr lang="en-GB" dirty="0" smtClean="0">
                <a:solidFill>
                  <a:srgbClr val="000000"/>
                </a:solidFill>
              </a:rPr>
              <a:t>Technical development</a:t>
            </a:r>
          </a:p>
          <a:p>
            <a:pPr>
              <a:buFontTx/>
              <a:buChar char="-"/>
            </a:pPr>
            <a:r>
              <a:rPr lang="en-GB" dirty="0" smtClean="0">
                <a:solidFill>
                  <a:srgbClr val="000000"/>
                </a:solidFill>
              </a:rPr>
              <a:t>Field trials and main data collection;</a:t>
            </a:r>
          </a:p>
          <a:p>
            <a:pPr>
              <a:buFontTx/>
              <a:buChar char="-"/>
            </a:pPr>
            <a:r>
              <a:rPr lang="en-GB" dirty="0" smtClean="0">
                <a:solidFill>
                  <a:srgbClr val="000000"/>
                </a:solidFill>
              </a:rPr>
              <a:t>Analysis and reporting</a:t>
            </a:r>
          </a:p>
          <a:p>
            <a:pPr>
              <a:buFontTx/>
              <a:buChar char="-"/>
            </a:pPr>
            <a:r>
              <a:rPr lang="en-GB" dirty="0" smtClean="0">
                <a:solidFill>
                  <a:srgbClr val="000000"/>
                </a:solidFill>
              </a:rPr>
              <a:t>Post-pilot governance</a:t>
            </a:r>
            <a:endParaRPr lang="en-GB" dirty="0">
              <a:solidFill>
                <a:srgbClr val="000000"/>
              </a:solidFill>
            </a:endParaRPr>
          </a:p>
        </p:txBody>
      </p:sp>
      <p:sp>
        <p:nvSpPr>
          <p:cNvPr id="3" name="Slide Number Placeholder 2"/>
          <p:cNvSpPr>
            <a:spLocks noGrp="1"/>
          </p:cNvSpPr>
          <p:nvPr>
            <p:ph type="sldNum" sz="quarter" idx="4"/>
          </p:nvPr>
        </p:nvSpPr>
        <p:spPr/>
        <p:txBody>
          <a:bodyPr/>
          <a:lstStyle/>
          <a:p>
            <a:fld id="{85B40F36-E8C4-4DF3-A1E6-9A175CF93E0E}" type="slidenum">
              <a:rPr lang="en-US" smtClean="0"/>
              <a:pPr/>
              <a:t>21</a:t>
            </a:fld>
            <a:endParaRPr lang="en-US" dirty="0"/>
          </a:p>
        </p:txBody>
      </p:sp>
      <p:sp>
        <p:nvSpPr>
          <p:cNvPr id="4" name="Title 3"/>
          <p:cNvSpPr>
            <a:spLocks noGrp="1"/>
          </p:cNvSpPr>
          <p:nvPr>
            <p:ph type="title"/>
          </p:nvPr>
        </p:nvSpPr>
        <p:spPr/>
        <p:txBody>
          <a:bodyPr/>
          <a:lstStyle/>
          <a:p>
            <a:r>
              <a:rPr lang="en-GB" b="1" dirty="0" smtClean="0">
                <a:solidFill>
                  <a:srgbClr val="000000"/>
                </a:solidFill>
              </a:rPr>
              <a:t>Next steps continued</a:t>
            </a:r>
            <a:endParaRPr lang="en-GB" b="1" dirty="0">
              <a:solidFill>
                <a:srgbClr val="000000"/>
              </a:solidFill>
            </a:endParaRPr>
          </a:p>
        </p:txBody>
      </p:sp>
    </p:spTree>
    <p:extLst>
      <p:ext uri="{BB962C8B-B14F-4D97-AF65-F5344CB8AC3E}">
        <p14:creationId xmlns:p14="http://schemas.microsoft.com/office/powerpoint/2010/main" val="568853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sz="3500" dirty="0" smtClean="0">
                <a:solidFill>
                  <a:schemeClr val="bg2">
                    <a:lumMod val="10000"/>
                  </a:schemeClr>
                </a:solidFill>
              </a:rPr>
              <a:t>Strong representation at the meeting from </a:t>
            </a:r>
          </a:p>
          <a:p>
            <a:r>
              <a:rPr lang="en-US" sz="3500" dirty="0" smtClean="0">
                <a:solidFill>
                  <a:schemeClr val="bg2">
                    <a:lumMod val="10000"/>
                  </a:schemeClr>
                </a:solidFill>
              </a:rPr>
              <a:t>Countries signed up or committed to participation in PISA for Development (Cambodia, Ecuador, </a:t>
            </a:r>
            <a:r>
              <a:rPr lang="en-US" sz="3500" dirty="0" err="1" smtClean="0">
                <a:solidFill>
                  <a:schemeClr val="bg2">
                    <a:lumMod val="10000"/>
                  </a:schemeClr>
                </a:solidFill>
              </a:rPr>
              <a:t>Gu</a:t>
            </a:r>
            <a:r>
              <a:rPr lang="en-GB" sz="3500" dirty="0" err="1" smtClean="0">
                <a:solidFill>
                  <a:schemeClr val="bg2">
                    <a:lumMod val="10000"/>
                  </a:schemeClr>
                </a:solidFill>
              </a:rPr>
              <a:t>atemala</a:t>
            </a:r>
            <a:r>
              <a:rPr lang="en-GB" sz="3500" dirty="0" smtClean="0">
                <a:solidFill>
                  <a:schemeClr val="bg2">
                    <a:lumMod val="10000"/>
                  </a:schemeClr>
                </a:solidFill>
              </a:rPr>
              <a:t>,</a:t>
            </a:r>
            <a:r>
              <a:rPr lang="en-US" sz="3500" dirty="0" smtClean="0">
                <a:solidFill>
                  <a:schemeClr val="bg2">
                    <a:lumMod val="10000"/>
                  </a:schemeClr>
                </a:solidFill>
              </a:rPr>
              <a:t> Rwanda, Senegal, Tanzania, Zambia), </a:t>
            </a:r>
          </a:p>
          <a:p>
            <a:r>
              <a:rPr lang="en-US" sz="3500" dirty="0" smtClean="0">
                <a:solidFill>
                  <a:schemeClr val="bg2">
                    <a:lumMod val="10000"/>
                  </a:schemeClr>
                </a:solidFill>
              </a:rPr>
              <a:t>Development partners (France, Germany (BMZ/GIZ), IADB, Ireland (Irish Aid), Japan(JICA),Korea, Norway, UK (DFID), World Bank), </a:t>
            </a:r>
          </a:p>
          <a:p>
            <a:r>
              <a:rPr lang="en-US" sz="3500" dirty="0" smtClean="0">
                <a:solidFill>
                  <a:schemeClr val="bg2">
                    <a:lumMod val="10000"/>
                  </a:schemeClr>
                </a:solidFill>
              </a:rPr>
              <a:t>International agencies (UNESCO, UIS, UNICEF, EFA GMR, CONFEMEN and PASEC, LLECE), and</a:t>
            </a:r>
          </a:p>
          <a:p>
            <a:r>
              <a:rPr lang="en-US" sz="3500" dirty="0" smtClean="0">
                <a:solidFill>
                  <a:schemeClr val="bg2">
                    <a:lumMod val="10000"/>
                  </a:schemeClr>
                </a:solidFill>
              </a:rPr>
              <a:t> Independent technicians in the field.</a:t>
            </a:r>
          </a:p>
          <a:p>
            <a:r>
              <a:rPr lang="en-US" sz="3500" dirty="0" smtClean="0">
                <a:solidFill>
                  <a:schemeClr val="bg2">
                    <a:lumMod val="10000"/>
                  </a:schemeClr>
                </a:solidFill>
              </a:rPr>
              <a:t>Observers fro</a:t>
            </a:r>
            <a:r>
              <a:rPr lang="en-GB" sz="3500" dirty="0" smtClean="0">
                <a:solidFill>
                  <a:schemeClr val="bg2">
                    <a:lumMod val="10000"/>
                  </a:schemeClr>
                </a:solidFill>
              </a:rPr>
              <a:t>m Luxembourg and the United States</a:t>
            </a:r>
            <a:endParaRPr lang="en-US" sz="3500" dirty="0" smtClean="0">
              <a:solidFill>
                <a:schemeClr val="bg2">
                  <a:lumMod val="10000"/>
                </a:schemeClr>
              </a:solidFill>
            </a:endParaRP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smtClean="0"/>
              <a:t>International Advisory Group</a:t>
            </a:r>
            <a:r>
              <a:rPr lang="en-GB" sz="2800" b="1" dirty="0" smtClean="0">
                <a:solidFill>
                  <a:srgbClr val="000000"/>
                </a:solidFill>
              </a:rPr>
              <a:t> - Conclusions</a:t>
            </a:r>
            <a:endParaRPr lang="en-GB" sz="2800" b="1" dirty="0">
              <a:solidFill>
                <a:srgbClr val="000000"/>
              </a:solidFill>
            </a:endParaRPr>
          </a:p>
        </p:txBody>
      </p:sp>
    </p:spTree>
    <p:extLst>
      <p:ext uri="{BB962C8B-B14F-4D97-AF65-F5344CB8AC3E}">
        <p14:creationId xmlns:p14="http://schemas.microsoft.com/office/powerpoint/2010/main" val="3609250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218800" cy="4995352"/>
          </a:xfrm>
        </p:spPr>
        <p:txBody>
          <a:bodyPr>
            <a:normAutofit fontScale="92500" lnSpcReduction="20000"/>
          </a:bodyPr>
          <a:lstStyle/>
          <a:p>
            <a:r>
              <a:rPr lang="en-US" dirty="0" smtClean="0">
                <a:solidFill>
                  <a:schemeClr val="bg2">
                    <a:lumMod val="10000"/>
                  </a:schemeClr>
                </a:solidFill>
              </a:rPr>
              <a:t>Reconfirmed unanimous support for the </a:t>
            </a:r>
            <a:r>
              <a:rPr lang="en-US" b="1" dirty="0" smtClean="0">
                <a:solidFill>
                  <a:schemeClr val="bg2">
                    <a:lumMod val="10000"/>
                  </a:schemeClr>
                </a:solidFill>
              </a:rPr>
              <a:t>PISA for Development </a:t>
            </a:r>
            <a:r>
              <a:rPr lang="en-US" dirty="0" smtClean="0">
                <a:solidFill>
                  <a:schemeClr val="bg2">
                    <a:lumMod val="10000"/>
                  </a:schemeClr>
                </a:solidFill>
              </a:rPr>
              <a:t>project; and </a:t>
            </a:r>
          </a:p>
          <a:p>
            <a:r>
              <a:rPr lang="en-US" dirty="0" smtClean="0">
                <a:solidFill>
                  <a:schemeClr val="bg2">
                    <a:lumMod val="10000"/>
                  </a:schemeClr>
                </a:solidFill>
              </a:rPr>
              <a:t>Acknowledged again the unique value that PISA has as an international benchmarking tool for quality and equity in schooling and for guiding policies for system improvement.</a:t>
            </a:r>
          </a:p>
          <a:p>
            <a:r>
              <a:rPr lang="en-US" dirty="0" smtClean="0">
                <a:solidFill>
                  <a:schemeClr val="bg2">
                    <a:lumMod val="10000"/>
                  </a:schemeClr>
                </a:solidFill>
              </a:rPr>
              <a:t>Appreciated the actions taken since June 2013</a:t>
            </a:r>
          </a:p>
          <a:p>
            <a:r>
              <a:rPr lang="en-US" dirty="0" smtClean="0">
                <a:solidFill>
                  <a:schemeClr val="bg2">
                    <a:lumMod val="10000"/>
                  </a:schemeClr>
                </a:solidFill>
              </a:rPr>
              <a:t>Noted the indicative timeline and implementation schedule for the project and noted that this is subject to change as country schedules are established</a:t>
            </a: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smtClean="0">
                <a:solidFill>
                  <a:srgbClr val="000000"/>
                </a:solidFill>
              </a:rPr>
              <a:t> - Conclusions</a:t>
            </a:r>
            <a:endParaRPr lang="en-GB" sz="2800" b="1" dirty="0">
              <a:solidFill>
                <a:srgbClr val="000000"/>
              </a:solidFill>
            </a:endParaRPr>
          </a:p>
        </p:txBody>
      </p:sp>
    </p:spTree>
    <p:extLst>
      <p:ext uri="{BB962C8B-B14F-4D97-AF65-F5344CB8AC3E}">
        <p14:creationId xmlns:p14="http://schemas.microsoft.com/office/powerpoint/2010/main" val="2631010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bg2">
                    <a:lumMod val="10000"/>
                  </a:schemeClr>
                </a:solidFill>
              </a:rPr>
              <a:t>Celebrated the signing of the Participation Agreement between OECD and Ecuador and the remarks of </a:t>
            </a:r>
            <a:r>
              <a:rPr lang="en-US" b="1" dirty="0" smtClean="0">
                <a:solidFill>
                  <a:schemeClr val="bg2">
                    <a:lumMod val="10000"/>
                  </a:schemeClr>
                </a:solidFill>
              </a:rPr>
              <a:t>Harvey Sanchez , Executive Director of INEVAL</a:t>
            </a:r>
            <a:r>
              <a:rPr lang="en-US" dirty="0" smtClean="0">
                <a:solidFill>
                  <a:schemeClr val="bg2">
                    <a:lumMod val="10000"/>
                  </a:schemeClr>
                </a:solidFill>
              </a:rPr>
              <a:t>, who explained how participation in PISA for Development will help drive up the quality and inclusiveness of the school system in Ecuador.</a:t>
            </a: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a:solidFill>
                  <a:srgbClr val="000000"/>
                </a:solidFill>
              </a:rPr>
              <a:t> - </a:t>
            </a:r>
            <a:r>
              <a:rPr lang="en-GB" sz="2800" b="1" dirty="0" smtClean="0">
                <a:solidFill>
                  <a:srgbClr val="000000"/>
                </a:solidFill>
              </a:rPr>
              <a:t>Conclusions</a:t>
            </a:r>
            <a:endParaRPr lang="en-GB" sz="2800" b="1" dirty="0">
              <a:solidFill>
                <a:srgbClr val="000000"/>
              </a:solidFill>
            </a:endParaRPr>
          </a:p>
        </p:txBody>
      </p:sp>
    </p:spTree>
    <p:extLst>
      <p:ext uri="{BB962C8B-B14F-4D97-AF65-F5344CB8AC3E}">
        <p14:creationId xmlns:p14="http://schemas.microsoft.com/office/powerpoint/2010/main" val="4224402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sz="4400" dirty="0" smtClean="0"/>
              <a:t>Adopted the </a:t>
            </a:r>
            <a:r>
              <a:rPr lang="en-GB" sz="4400" dirty="0" err="1" smtClean="0"/>
              <a:t>ToR</a:t>
            </a:r>
            <a:r>
              <a:rPr lang="en-GB" sz="4400" dirty="0" smtClean="0"/>
              <a:t> for the IAG and the content of the Annual Report, subject to certain amendments, including clarifying:</a:t>
            </a:r>
          </a:p>
          <a:p>
            <a:pPr lvl="1"/>
            <a:r>
              <a:rPr lang="en-GB" sz="4000" dirty="0" smtClean="0"/>
              <a:t>the respective roles and expectations of the constituent groups of the IAG</a:t>
            </a:r>
          </a:p>
          <a:p>
            <a:pPr lvl="1"/>
            <a:r>
              <a:rPr lang="en-GB" sz="4000" dirty="0" smtClean="0"/>
              <a:t>the roles between the IAG and the TAG</a:t>
            </a:r>
          </a:p>
          <a:p>
            <a:pPr lvl="1"/>
            <a:r>
              <a:rPr lang="en-GB" sz="4000" dirty="0" smtClean="0"/>
              <a:t>the overall governance of the project</a:t>
            </a:r>
          </a:p>
          <a:p>
            <a:r>
              <a:rPr lang="en-GB" sz="4400" dirty="0" smtClean="0"/>
              <a:t>Noted that the IAG will have a chance to further review through written consultation</a:t>
            </a:r>
          </a:p>
          <a:p>
            <a:r>
              <a:rPr lang="en-GB" sz="4400" dirty="0" smtClean="0"/>
              <a:t>Agreed to nominate co-chairs who would be elected at the next meeting of the IAG scheduled for March 2015</a:t>
            </a:r>
          </a:p>
          <a:p>
            <a:endParaRPr lang="en-GB"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6</a:t>
            </a:fld>
            <a:endParaRPr lang="en-US"/>
          </a:p>
        </p:txBody>
      </p:sp>
      <p:sp>
        <p:nvSpPr>
          <p:cNvPr id="4" name="Title 3"/>
          <p:cNvSpPr>
            <a:spLocks noGrp="1"/>
          </p:cNvSpPr>
          <p:nvPr>
            <p:ph type="title"/>
          </p:nvPr>
        </p:nvSpPr>
        <p:spPr/>
        <p:txBody>
          <a:bodyPr/>
          <a:lstStyle/>
          <a:p>
            <a:r>
              <a:rPr lang="en-GB" dirty="0"/>
              <a:t>PISA for Development</a:t>
            </a:r>
            <a:r>
              <a:rPr lang="en-GB" b="1" dirty="0"/>
              <a:t/>
            </a:r>
            <a:br>
              <a:rPr lang="en-GB" b="1" dirty="0"/>
            </a:br>
            <a:r>
              <a:rPr lang="en-GB" sz="2800" b="1" dirty="0"/>
              <a:t>International Advisory Group</a:t>
            </a:r>
            <a:r>
              <a:rPr lang="en-GB" sz="2800" b="1" dirty="0">
                <a:solidFill>
                  <a:srgbClr val="000000"/>
                </a:solidFill>
              </a:rPr>
              <a:t> - </a:t>
            </a:r>
            <a:r>
              <a:rPr lang="en-GB" sz="2800" b="1" dirty="0" smtClean="0">
                <a:solidFill>
                  <a:srgbClr val="000000"/>
                </a:solidFill>
              </a:rPr>
              <a:t>C</a:t>
            </a:r>
            <a:r>
              <a:rPr lang="en-GB" sz="2400" b="1" dirty="0" smtClean="0">
                <a:solidFill>
                  <a:srgbClr val="000000"/>
                </a:solidFill>
              </a:rPr>
              <a:t>onclusions</a:t>
            </a:r>
            <a:endParaRPr lang="en-GB" sz="2400" dirty="0"/>
          </a:p>
        </p:txBody>
      </p:sp>
    </p:spTree>
    <p:extLst>
      <p:ext uri="{BB962C8B-B14F-4D97-AF65-F5344CB8AC3E}">
        <p14:creationId xmlns:p14="http://schemas.microsoft.com/office/powerpoint/2010/main" val="2219220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74008"/>
            <a:ext cx="8218800" cy="4923344"/>
          </a:xfrm>
        </p:spPr>
        <p:txBody>
          <a:bodyPr>
            <a:normAutofit fontScale="77500" lnSpcReduction="20000"/>
          </a:bodyPr>
          <a:lstStyle/>
          <a:p>
            <a:r>
              <a:rPr lang="en-US" dirty="0">
                <a:solidFill>
                  <a:schemeClr val="bg2">
                    <a:lumMod val="10000"/>
                  </a:schemeClr>
                </a:solidFill>
              </a:rPr>
              <a:t>Endorsed the </a:t>
            </a:r>
            <a:r>
              <a:rPr lang="en-US" dirty="0" smtClean="0">
                <a:solidFill>
                  <a:schemeClr val="bg2">
                    <a:lumMod val="10000"/>
                  </a:schemeClr>
                </a:solidFill>
              </a:rPr>
              <a:t>issues and challenges identified in the </a:t>
            </a:r>
            <a:r>
              <a:rPr lang="en-US" dirty="0">
                <a:solidFill>
                  <a:schemeClr val="bg2">
                    <a:lumMod val="10000"/>
                  </a:schemeClr>
                </a:solidFill>
              </a:rPr>
              <a:t>expert paper on enhancing the PISA  </a:t>
            </a:r>
            <a:r>
              <a:rPr lang="en-US" dirty="0" smtClean="0">
                <a:solidFill>
                  <a:schemeClr val="bg2">
                    <a:lumMod val="10000"/>
                  </a:schemeClr>
                </a:solidFill>
              </a:rPr>
              <a:t>cognitive instruments </a:t>
            </a:r>
            <a:r>
              <a:rPr lang="en-US" dirty="0">
                <a:solidFill>
                  <a:schemeClr val="bg2">
                    <a:lumMod val="10000"/>
                  </a:schemeClr>
                </a:solidFill>
              </a:rPr>
              <a:t>and </a:t>
            </a:r>
          </a:p>
          <a:p>
            <a:r>
              <a:rPr lang="en-US" dirty="0">
                <a:solidFill>
                  <a:schemeClr val="bg2">
                    <a:lumMod val="10000"/>
                  </a:schemeClr>
                </a:solidFill>
              </a:rPr>
              <a:t>Agreed on the options for adapting the </a:t>
            </a:r>
            <a:r>
              <a:rPr lang="en-US" dirty="0" smtClean="0">
                <a:solidFill>
                  <a:schemeClr val="bg2">
                    <a:lumMod val="10000"/>
                  </a:schemeClr>
                </a:solidFill>
              </a:rPr>
              <a:t>cognitive instruments </a:t>
            </a:r>
            <a:r>
              <a:rPr lang="en-US" dirty="0">
                <a:solidFill>
                  <a:schemeClr val="bg2">
                    <a:lumMod val="10000"/>
                  </a:schemeClr>
                </a:solidFill>
              </a:rPr>
              <a:t>to fit the contexts of developing  countries </a:t>
            </a:r>
            <a:r>
              <a:rPr lang="en-US" u="sng" dirty="0">
                <a:solidFill>
                  <a:schemeClr val="bg2">
                    <a:lumMod val="10000"/>
                  </a:schemeClr>
                </a:solidFill>
              </a:rPr>
              <a:t>including</a:t>
            </a:r>
            <a:r>
              <a:rPr lang="en-US" dirty="0">
                <a:solidFill>
                  <a:schemeClr val="bg2">
                    <a:lumMod val="10000"/>
                  </a:schemeClr>
                </a:solidFill>
              </a:rPr>
              <a:t> </a:t>
            </a:r>
            <a:r>
              <a:rPr lang="en-US" dirty="0" smtClean="0">
                <a:solidFill>
                  <a:schemeClr val="bg2">
                    <a:lumMod val="10000"/>
                  </a:schemeClr>
                </a:solidFill>
              </a:rPr>
              <a:t>in the four key aspects of review of assessment framework and items, test design, review of proficiency levels and review of scaling models.</a:t>
            </a:r>
          </a:p>
          <a:p>
            <a:r>
              <a:rPr lang="en-US" dirty="0" smtClean="0">
                <a:solidFill>
                  <a:schemeClr val="bg2">
                    <a:lumMod val="10000"/>
                  </a:schemeClr>
                </a:solidFill>
              </a:rPr>
              <a:t>Noted that sampling and target population comparability was also an issue to seek bidders proposals on.</a:t>
            </a:r>
          </a:p>
          <a:p>
            <a:r>
              <a:rPr lang="en-US" dirty="0" smtClean="0">
                <a:solidFill>
                  <a:schemeClr val="bg2">
                    <a:lumMod val="10000"/>
                  </a:schemeClr>
                </a:solidFill>
              </a:rPr>
              <a:t>Noted the need to ensure sufficient flexibility in order to serve national policy needs, while at the same time providing valid international benchmarking. </a:t>
            </a: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a:solidFill>
                  <a:srgbClr val="000000"/>
                </a:solidFill>
              </a:rPr>
              <a:t> - </a:t>
            </a:r>
            <a:r>
              <a:rPr lang="en-GB" sz="2800" b="1" dirty="0" smtClean="0">
                <a:solidFill>
                  <a:srgbClr val="000000"/>
                </a:solidFill>
              </a:rPr>
              <a:t>Conclusions</a:t>
            </a:r>
            <a:endParaRPr lang="en-GB" sz="2800" b="1" dirty="0">
              <a:solidFill>
                <a:srgbClr val="000000"/>
              </a:solidFill>
            </a:endParaRPr>
          </a:p>
        </p:txBody>
      </p:sp>
    </p:spTree>
    <p:extLst>
      <p:ext uri="{BB962C8B-B14F-4D97-AF65-F5344CB8AC3E}">
        <p14:creationId xmlns:p14="http://schemas.microsoft.com/office/powerpoint/2010/main" val="3938784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218800" cy="4995352"/>
          </a:xfrm>
        </p:spPr>
        <p:txBody>
          <a:bodyPr>
            <a:normAutofit fontScale="70000" lnSpcReduction="20000"/>
          </a:bodyPr>
          <a:lstStyle/>
          <a:p>
            <a:r>
              <a:rPr lang="en-US" dirty="0" smtClean="0">
                <a:solidFill>
                  <a:schemeClr val="bg2">
                    <a:lumMod val="10000"/>
                  </a:schemeClr>
                </a:solidFill>
              </a:rPr>
              <a:t>Endorsed the issues and challenges identified in the expert paper on enhancing the PISA  context questionnaires; and </a:t>
            </a:r>
          </a:p>
          <a:p>
            <a:r>
              <a:rPr lang="en-US" dirty="0" smtClean="0">
                <a:solidFill>
                  <a:schemeClr val="bg2">
                    <a:lumMod val="10000"/>
                  </a:schemeClr>
                </a:solidFill>
              </a:rPr>
              <a:t>Agreed on the options for adapting the questionnaires to fit the contexts of developing  countries </a:t>
            </a:r>
            <a:r>
              <a:rPr lang="en-US" u="sng" dirty="0" smtClean="0">
                <a:solidFill>
                  <a:schemeClr val="bg2">
                    <a:lumMod val="10000"/>
                  </a:schemeClr>
                </a:solidFill>
              </a:rPr>
              <a:t>including</a:t>
            </a:r>
            <a:r>
              <a:rPr lang="en-US" dirty="0" smtClean="0">
                <a:solidFill>
                  <a:schemeClr val="bg2">
                    <a:lumMod val="10000"/>
                  </a:schemeClr>
                </a:solidFill>
              </a:rPr>
              <a:t> measures of early learning opportunities, language at home and school, family and community support, quality of instruction, learning time, student socioeconomic status and school resources.</a:t>
            </a:r>
          </a:p>
          <a:p>
            <a:r>
              <a:rPr lang="en-US" dirty="0" smtClean="0">
                <a:solidFill>
                  <a:schemeClr val="bg2">
                    <a:lumMod val="10000"/>
                  </a:schemeClr>
                </a:solidFill>
              </a:rPr>
              <a:t>Noted the constraint of the length of the student questionnaire and that national optional items could be included to meet specific national needs but suggested that a common core of questionnaire items be identified to permit international comparisons</a:t>
            </a:r>
          </a:p>
          <a:p>
            <a:r>
              <a:rPr lang="en-US" dirty="0" smtClean="0">
                <a:solidFill>
                  <a:schemeClr val="bg2">
                    <a:lumMod val="10000"/>
                  </a:schemeClr>
                </a:solidFill>
              </a:rPr>
              <a:t>Discussed the potential value and resource implications of teacher and parent questionnaires and suggested that bidders are asked to comment on the value added of including these in PISA for development.</a:t>
            </a: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smtClean="0">
                <a:solidFill>
                  <a:srgbClr val="000000"/>
                </a:solidFill>
              </a:rPr>
              <a:t> - Conclusions</a:t>
            </a:r>
            <a:endParaRPr lang="en-GB" sz="2800" b="1" dirty="0">
              <a:solidFill>
                <a:srgbClr val="000000"/>
              </a:solidFill>
            </a:endParaRPr>
          </a:p>
        </p:txBody>
      </p:sp>
    </p:spTree>
    <p:extLst>
      <p:ext uri="{BB962C8B-B14F-4D97-AF65-F5344CB8AC3E}">
        <p14:creationId xmlns:p14="http://schemas.microsoft.com/office/powerpoint/2010/main" val="2689705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solidFill>
                  <a:schemeClr val="bg2">
                    <a:lumMod val="10000"/>
                  </a:schemeClr>
                </a:solidFill>
              </a:rPr>
              <a:t>Agreed  the importance of seeking approaches for including out of school 15-year-olds in the study and </a:t>
            </a:r>
            <a:r>
              <a:rPr lang="en-US" dirty="0" err="1" smtClean="0">
                <a:solidFill>
                  <a:schemeClr val="bg2">
                    <a:lumMod val="10000"/>
                  </a:schemeClr>
                </a:solidFill>
              </a:rPr>
              <a:t>recognised</a:t>
            </a:r>
            <a:r>
              <a:rPr lang="en-US" dirty="0" smtClean="0">
                <a:solidFill>
                  <a:schemeClr val="bg2">
                    <a:lumMod val="10000"/>
                  </a:schemeClr>
                </a:solidFill>
              </a:rPr>
              <a:t> the significant challenges involved and the possible options for addressing these. </a:t>
            </a:r>
          </a:p>
          <a:p>
            <a:r>
              <a:rPr lang="en-US" dirty="0" smtClean="0">
                <a:solidFill>
                  <a:schemeClr val="bg2">
                    <a:lumMod val="10000"/>
                  </a:schemeClr>
                </a:solidFill>
              </a:rPr>
              <a:t>Reviewed and endorsed the first draft of the expert paper on out of school 15 year olds and noted the next steps in discussing and </a:t>
            </a:r>
            <a:r>
              <a:rPr lang="en-US" dirty="0" err="1" smtClean="0">
                <a:solidFill>
                  <a:schemeClr val="bg2">
                    <a:lumMod val="10000"/>
                  </a:schemeClr>
                </a:solidFill>
              </a:rPr>
              <a:t>finalising</a:t>
            </a:r>
            <a:r>
              <a:rPr lang="en-US" dirty="0" smtClean="0">
                <a:solidFill>
                  <a:schemeClr val="bg2">
                    <a:lumMod val="10000"/>
                  </a:schemeClr>
                </a:solidFill>
              </a:rPr>
              <a:t> this by October 2014. </a:t>
            </a:r>
          </a:p>
          <a:p>
            <a:r>
              <a:rPr lang="en-US" dirty="0" err="1" smtClean="0">
                <a:solidFill>
                  <a:schemeClr val="bg2">
                    <a:lumMod val="10000"/>
                  </a:schemeClr>
                </a:solidFill>
              </a:rPr>
              <a:t>Recognised</a:t>
            </a:r>
            <a:r>
              <a:rPr lang="en-US" dirty="0" smtClean="0">
                <a:solidFill>
                  <a:schemeClr val="bg2">
                    <a:lumMod val="10000"/>
                  </a:schemeClr>
                </a:solidFill>
              </a:rPr>
              <a:t> this as a distinct strand of the project and that this provided the opportunity for researching different approaches that may vary to </a:t>
            </a:r>
            <a:r>
              <a:rPr lang="en-US" smtClean="0">
                <a:solidFill>
                  <a:schemeClr val="bg2">
                    <a:lumMod val="10000"/>
                  </a:schemeClr>
                </a:solidFill>
              </a:rPr>
              <a:t>meet country-specific needs.</a:t>
            </a:r>
            <a:endParaRPr lang="en-US" dirty="0" smtClean="0">
              <a:solidFill>
                <a:schemeClr val="bg2">
                  <a:lumMod val="10000"/>
                </a:schemeClr>
              </a:solidFill>
            </a:endParaRPr>
          </a:p>
          <a:p>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a:t>International Advisory Group</a:t>
            </a:r>
            <a:r>
              <a:rPr lang="en-GB" sz="2800" b="1" dirty="0">
                <a:solidFill>
                  <a:srgbClr val="000000"/>
                </a:solidFill>
              </a:rPr>
              <a:t> - </a:t>
            </a:r>
            <a:r>
              <a:rPr lang="en-GB" sz="2800" b="1" dirty="0" smtClean="0">
                <a:solidFill>
                  <a:srgbClr val="000000"/>
                </a:solidFill>
              </a:rPr>
              <a:t>Conclusions</a:t>
            </a:r>
            <a:endParaRPr lang="en-GB" sz="2800" b="1" dirty="0">
              <a:solidFill>
                <a:srgbClr val="000000"/>
              </a:solidFill>
            </a:endParaRPr>
          </a:p>
        </p:txBody>
      </p:sp>
    </p:spTree>
    <p:extLst>
      <p:ext uri="{BB962C8B-B14F-4D97-AF65-F5344CB8AC3E}">
        <p14:creationId xmlns:p14="http://schemas.microsoft.com/office/powerpoint/2010/main" val="7375007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OECD PowerPoint template new logo">
  <a:themeElements>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fontScheme name="OECD PowerPoint template new log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ECD PowerPoint template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ECD PowerPoint template new log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ECD PowerPoint template new log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ECD PowerPoint template new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ECD PowerPoint template new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ECD PowerPoint template new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8">
        <a:dk1>
          <a:srgbClr val="FFFF00"/>
        </a:dk1>
        <a:lt1>
          <a:srgbClr val="FFFFFF"/>
        </a:lt1>
        <a:dk2>
          <a:srgbClr val="FF9933"/>
        </a:dk2>
        <a:lt2>
          <a:srgbClr val="919191"/>
        </a:lt2>
        <a:accent1>
          <a:srgbClr val="FFFF99"/>
        </a:accent1>
        <a:accent2>
          <a:srgbClr val="00AE00"/>
        </a:accent2>
        <a:accent3>
          <a:srgbClr val="FFFFFF"/>
        </a:accent3>
        <a:accent4>
          <a:srgbClr val="DADA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9">
        <a:dk1>
          <a:srgbClr val="FFFF66"/>
        </a:dk1>
        <a:lt1>
          <a:srgbClr val="FFFFFF"/>
        </a:lt1>
        <a:dk2>
          <a:srgbClr val="000000"/>
        </a:dk2>
        <a:lt2>
          <a:srgbClr val="919191"/>
        </a:lt2>
        <a:accent1>
          <a:srgbClr val="618FFD"/>
        </a:accent1>
        <a:accent2>
          <a:srgbClr val="00AE00"/>
        </a:accent2>
        <a:accent3>
          <a:srgbClr val="FFFFFF"/>
        </a:accent3>
        <a:accent4>
          <a:srgbClr val="DADA56"/>
        </a:accent4>
        <a:accent5>
          <a:srgbClr val="B7C6FE"/>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0">
        <a:dk1>
          <a:srgbClr val="000000"/>
        </a:dk1>
        <a:lt1>
          <a:srgbClr val="FFFFFF"/>
        </a:lt1>
        <a:dk2>
          <a:srgbClr val="FF9933"/>
        </a:dk2>
        <a:lt2>
          <a:srgbClr val="919191"/>
        </a:lt2>
        <a:accent1>
          <a:srgbClr val="FFFF99"/>
        </a:accent1>
        <a:accent2>
          <a:srgbClr val="00AE00"/>
        </a:accent2>
        <a:accent3>
          <a:srgbClr val="FFFFFF"/>
        </a:accent3>
        <a:accent4>
          <a:srgbClr val="0000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1">
        <a:dk1>
          <a:srgbClr val="000000"/>
        </a:dk1>
        <a:lt1>
          <a:srgbClr val="FFFFFF"/>
        </a:lt1>
        <a:dk2>
          <a:srgbClr val="FF9933"/>
        </a:dk2>
        <a:lt2>
          <a:srgbClr val="919191"/>
        </a:lt2>
        <a:accent1>
          <a:srgbClr val="00FF00"/>
        </a:accent1>
        <a:accent2>
          <a:srgbClr val="00AE00"/>
        </a:accent2>
        <a:accent3>
          <a:srgbClr val="FFFFFF"/>
        </a:accent3>
        <a:accent4>
          <a:srgbClr val="000000"/>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3970</TotalTime>
  <Words>1324</Words>
  <Application>Microsoft Office PowerPoint</Application>
  <PresentationFormat>On-screen Show (4:3)</PresentationFormat>
  <Paragraphs>113</Paragraphs>
  <Slides>21</Slides>
  <Notes>2</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OECD_English_white</vt:lpstr>
      <vt:lpstr>1_OECD PowerPoint template new logo</vt:lpstr>
      <vt:lpstr>PISA for Development </vt:lpstr>
      <vt:lpstr>PISA for Development </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 Conclusions</vt:lpstr>
      <vt:lpstr>PISA for Development International Advisory Group Conclusions</vt:lpstr>
      <vt:lpstr>PISA for Development International Advisory Group - Conclusions</vt:lpstr>
      <vt:lpstr>PISA for Development International Advisory Group - Conclusions</vt:lpstr>
      <vt:lpstr>PISA for Development International Advisory Group - Conclusions</vt:lpstr>
      <vt:lpstr>PISA for Development </vt:lpstr>
      <vt:lpstr>Next Steps</vt:lpstr>
      <vt:lpstr>Next steps continued</vt:lpstr>
      <vt:lpstr>Next steps continued</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MAGNUSSON Eric</cp:lastModifiedBy>
  <cp:revision>326</cp:revision>
  <cp:lastPrinted>2014-05-28T12:24:48Z</cp:lastPrinted>
  <dcterms:created xsi:type="dcterms:W3CDTF">2012-11-13T16:43:26Z</dcterms:created>
  <dcterms:modified xsi:type="dcterms:W3CDTF">2014-06-05T12:08:01Z</dcterms:modified>
</cp:coreProperties>
</file>